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 id="2147483709" r:id="rId2"/>
  </p:sldMasterIdLst>
  <p:notesMasterIdLst>
    <p:notesMasterId r:id="rId72"/>
  </p:notesMasterIdLst>
  <p:sldIdLst>
    <p:sldId id="256" r:id="rId3"/>
    <p:sldId id="265" r:id="rId4"/>
    <p:sldId id="440" r:id="rId5"/>
    <p:sldId id="333" r:id="rId6"/>
    <p:sldId id="334" r:id="rId7"/>
    <p:sldId id="345" r:id="rId8"/>
    <p:sldId id="328" r:id="rId9"/>
    <p:sldId id="329" r:id="rId10"/>
    <p:sldId id="330" r:id="rId11"/>
    <p:sldId id="331" r:id="rId12"/>
    <p:sldId id="279" r:id="rId13"/>
    <p:sldId id="317" r:id="rId14"/>
    <p:sldId id="432" r:id="rId15"/>
    <p:sldId id="307" r:id="rId16"/>
    <p:sldId id="257" r:id="rId17"/>
    <p:sldId id="340" r:id="rId18"/>
    <p:sldId id="275" r:id="rId19"/>
    <p:sldId id="261" r:id="rId20"/>
    <p:sldId id="266" r:id="rId21"/>
    <p:sldId id="267" r:id="rId22"/>
    <p:sldId id="263" r:id="rId23"/>
    <p:sldId id="278" r:id="rId24"/>
    <p:sldId id="262" r:id="rId25"/>
    <p:sldId id="285" r:id="rId26"/>
    <p:sldId id="308" r:id="rId27"/>
    <p:sldId id="332" r:id="rId28"/>
    <p:sldId id="311" r:id="rId29"/>
    <p:sldId id="274" r:id="rId30"/>
    <p:sldId id="273" r:id="rId31"/>
    <p:sldId id="258" r:id="rId32"/>
    <p:sldId id="336" r:id="rId33"/>
    <p:sldId id="314" r:id="rId34"/>
    <p:sldId id="264" r:id="rId35"/>
    <p:sldId id="341" r:id="rId36"/>
    <p:sldId id="260" r:id="rId37"/>
    <p:sldId id="342" r:id="rId38"/>
    <p:sldId id="321" r:id="rId39"/>
    <p:sldId id="320" r:id="rId40"/>
    <p:sldId id="339" r:id="rId41"/>
    <p:sldId id="323" r:id="rId42"/>
    <p:sldId id="322" r:id="rId43"/>
    <p:sldId id="318" r:id="rId44"/>
    <p:sldId id="319" r:id="rId45"/>
    <p:sldId id="312" r:id="rId46"/>
    <p:sldId id="434" r:id="rId47"/>
    <p:sldId id="435" r:id="rId48"/>
    <p:sldId id="437" r:id="rId49"/>
    <p:sldId id="438" r:id="rId50"/>
    <p:sldId id="436" r:id="rId51"/>
    <p:sldId id="439" r:id="rId52"/>
    <p:sldId id="309" r:id="rId53"/>
    <p:sldId id="283" r:id="rId54"/>
    <p:sldId id="287" r:id="rId55"/>
    <p:sldId id="338" r:id="rId56"/>
    <p:sldId id="310" r:id="rId57"/>
    <p:sldId id="281" r:id="rId58"/>
    <p:sldId id="282" r:id="rId59"/>
    <p:sldId id="313" r:id="rId60"/>
    <p:sldId id="300" r:id="rId61"/>
    <p:sldId id="299" r:id="rId62"/>
    <p:sldId id="315" r:id="rId63"/>
    <p:sldId id="316" r:id="rId64"/>
    <p:sldId id="292" r:id="rId65"/>
    <p:sldId id="296" r:id="rId66"/>
    <p:sldId id="297" r:id="rId67"/>
    <p:sldId id="295" r:id="rId68"/>
    <p:sldId id="344" r:id="rId69"/>
    <p:sldId id="305" r:id="rId70"/>
    <p:sldId id="431" r:id="rId7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0A6F7E5-27A9-4702-9003-D3EB573F775D}">
          <p14:sldIdLst>
            <p14:sldId id="256"/>
            <p14:sldId id="265"/>
            <p14:sldId id="440"/>
            <p14:sldId id="333"/>
            <p14:sldId id="334"/>
            <p14:sldId id="345"/>
            <p14:sldId id="328"/>
            <p14:sldId id="329"/>
            <p14:sldId id="330"/>
            <p14:sldId id="331"/>
            <p14:sldId id="279"/>
            <p14:sldId id="317"/>
            <p14:sldId id="432"/>
          </p14:sldIdLst>
        </p14:section>
        <p14:section name="SSMS keyboard shortcuts" id="{E5CC766F-5778-4E9C-9230-22B27B073EB3}">
          <p14:sldIdLst>
            <p14:sldId id="307"/>
            <p14:sldId id="257"/>
            <p14:sldId id="340"/>
            <p14:sldId id="275"/>
            <p14:sldId id="261"/>
            <p14:sldId id="266"/>
            <p14:sldId id="267"/>
            <p14:sldId id="263"/>
            <p14:sldId id="278"/>
            <p14:sldId id="262"/>
            <p14:sldId id="285"/>
          </p14:sldIdLst>
        </p14:section>
        <p14:section name="Other SSMS shortcuts &amp; tricks" id="{190FA19F-9496-40F9-AB68-177431797B54}">
          <p14:sldIdLst>
            <p14:sldId id="308"/>
            <p14:sldId id="332"/>
            <p14:sldId id="311"/>
            <p14:sldId id="274"/>
            <p14:sldId id="273"/>
            <p14:sldId id="258"/>
            <p14:sldId id="336"/>
            <p14:sldId id="314"/>
            <p14:sldId id="264"/>
            <p14:sldId id="341"/>
            <p14:sldId id="260"/>
            <p14:sldId id="342"/>
            <p14:sldId id="321"/>
            <p14:sldId id="320"/>
            <p14:sldId id="339"/>
            <p14:sldId id="323"/>
            <p14:sldId id="322"/>
            <p14:sldId id="318"/>
            <p14:sldId id="319"/>
            <p14:sldId id="312"/>
            <p14:sldId id="434"/>
            <p14:sldId id="435"/>
            <p14:sldId id="437"/>
            <p14:sldId id="438"/>
            <p14:sldId id="436"/>
            <p14:sldId id="439"/>
          </p14:sldIdLst>
        </p14:section>
        <p14:section name="Windows keyboard shortcuts" id="{E8522F79-52B2-44CB-81A3-84C7AD62F01B}">
          <p14:sldIdLst>
            <p14:sldId id="309"/>
            <p14:sldId id="283"/>
            <p14:sldId id="287"/>
            <p14:sldId id="338"/>
          </p14:sldIdLst>
        </p14:section>
        <p14:section name="Other Windows shortcuts &amp; tricks" id="{82392879-FF7C-4638-A7ED-63F82FEFA4FF}">
          <p14:sldIdLst>
            <p14:sldId id="310"/>
            <p14:sldId id="281"/>
            <p14:sldId id="282"/>
            <p14:sldId id="313"/>
            <p14:sldId id="300"/>
            <p14:sldId id="299"/>
            <p14:sldId id="315"/>
            <p14:sldId id="316"/>
            <p14:sldId id="292"/>
            <p14:sldId id="296"/>
            <p14:sldId id="297"/>
            <p14:sldId id="295"/>
            <p14:sldId id="344"/>
            <p14:sldId id="305"/>
            <p14:sldId id="43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Mallon" initials="AM" lastIdx="1" clrIdx="0">
    <p:extLst>
      <p:ext uri="{19B8F6BF-5375-455C-9EA6-DF929625EA0E}">
        <p15:presenceInfo xmlns:p15="http://schemas.microsoft.com/office/powerpoint/2012/main" userId="8ed075f77b608d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BA1AA-ECEB-4F1F-81B7-330BA8769F15}" v="127" dt="2018-09-24T13:29:36.1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87274" autoAdjust="0"/>
  </p:normalViewPr>
  <p:slideViewPr>
    <p:cSldViewPr snapToGrid="0">
      <p:cViewPr varScale="1">
        <p:scale>
          <a:sx n="115" d="100"/>
          <a:sy n="115" d="100"/>
        </p:scale>
        <p:origin x="82" y="199"/>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Mallon" userId="0dfd7ab5-17aa-4ac6-b039-e05176edc781" providerId="ADAL" clId="{5F7BA1AA-ECEB-4F1F-81B7-330BA8769F15}"/>
    <pc:docChg chg="undo custSel delSld modSld delMainMaster modSection">
      <pc:chgData name="Andy Mallon" userId="0dfd7ab5-17aa-4ac6-b039-e05176edc781" providerId="ADAL" clId="{5F7BA1AA-ECEB-4F1F-81B7-330BA8769F15}" dt="2018-09-24T13:29:36.193" v="126" actId="20577"/>
      <pc:docMkLst>
        <pc:docMk/>
      </pc:docMkLst>
      <pc:sldChg chg="modSp">
        <pc:chgData name="Andy Mallon" userId="0dfd7ab5-17aa-4ac6-b039-e05176edc781" providerId="ADAL" clId="{5F7BA1AA-ECEB-4F1F-81B7-330BA8769F15}" dt="2018-09-24T13:26:12.071" v="30" actId="20577"/>
        <pc:sldMkLst>
          <pc:docMk/>
          <pc:sldMk cId="461989036" sldId="434"/>
        </pc:sldMkLst>
        <pc:spChg chg="mod">
          <ac:chgData name="Andy Mallon" userId="0dfd7ab5-17aa-4ac6-b039-e05176edc781" providerId="ADAL" clId="{5F7BA1AA-ECEB-4F1F-81B7-330BA8769F15}" dt="2018-09-24T13:26:12.071" v="30" actId="20577"/>
          <ac:spMkLst>
            <pc:docMk/>
            <pc:sldMk cId="461989036" sldId="434"/>
            <ac:spMk id="4" creationId="{00000000-0000-0000-0000-000000000000}"/>
          </ac:spMkLst>
        </pc:spChg>
      </pc:sldChg>
      <pc:sldChg chg="addSp delSp modSp">
        <pc:chgData name="Andy Mallon" userId="0dfd7ab5-17aa-4ac6-b039-e05176edc781" providerId="ADAL" clId="{5F7BA1AA-ECEB-4F1F-81B7-330BA8769F15}" dt="2018-09-24T13:26:32.261" v="43"/>
        <pc:sldMkLst>
          <pc:docMk/>
          <pc:sldMk cId="652337490" sldId="435"/>
        </pc:sldMkLst>
        <pc:spChg chg="add del mod">
          <ac:chgData name="Andy Mallon" userId="0dfd7ab5-17aa-4ac6-b039-e05176edc781" providerId="ADAL" clId="{5F7BA1AA-ECEB-4F1F-81B7-330BA8769F15}" dt="2018-09-24T13:26:32.261" v="43"/>
          <ac:spMkLst>
            <pc:docMk/>
            <pc:sldMk cId="652337490" sldId="435"/>
            <ac:spMk id="3" creationId="{38DAA2E7-9187-431B-972F-833C0094A8C8}"/>
          </ac:spMkLst>
        </pc:spChg>
        <pc:spChg chg="mod">
          <ac:chgData name="Andy Mallon" userId="0dfd7ab5-17aa-4ac6-b039-e05176edc781" providerId="ADAL" clId="{5F7BA1AA-ECEB-4F1F-81B7-330BA8769F15}" dt="2018-09-24T13:26:18.575" v="41" actId="20577"/>
          <ac:spMkLst>
            <pc:docMk/>
            <pc:sldMk cId="652337490" sldId="435"/>
            <ac:spMk id="5" creationId="{056F4D4B-1F94-4873-9AE7-BA1436728B01}"/>
          </ac:spMkLst>
        </pc:spChg>
        <pc:picChg chg="add mod">
          <ac:chgData name="Andy Mallon" userId="0dfd7ab5-17aa-4ac6-b039-e05176edc781" providerId="ADAL" clId="{5F7BA1AA-ECEB-4F1F-81B7-330BA8769F15}" dt="2018-09-24T13:26:32.261" v="43"/>
          <ac:picMkLst>
            <pc:docMk/>
            <pc:sldMk cId="652337490" sldId="435"/>
            <ac:picMk id="4" creationId="{11D41582-9EB3-48EF-A4C3-EF41B19C749B}"/>
          </ac:picMkLst>
        </pc:picChg>
        <pc:picChg chg="del">
          <ac:chgData name="Andy Mallon" userId="0dfd7ab5-17aa-4ac6-b039-e05176edc781" providerId="ADAL" clId="{5F7BA1AA-ECEB-4F1F-81B7-330BA8769F15}" dt="2018-09-24T13:26:21.358" v="42" actId="478"/>
          <ac:picMkLst>
            <pc:docMk/>
            <pc:sldMk cId="652337490" sldId="435"/>
            <ac:picMk id="14" creationId="{4AA7F2BF-D894-421B-8F6B-670F516F5761}"/>
          </ac:picMkLst>
        </pc:picChg>
      </pc:sldChg>
      <pc:sldChg chg="modSp">
        <pc:chgData name="Andy Mallon" userId="0dfd7ab5-17aa-4ac6-b039-e05176edc781" providerId="ADAL" clId="{5F7BA1AA-ECEB-4F1F-81B7-330BA8769F15}" dt="2018-09-24T13:29:36.193" v="126" actId="20577"/>
        <pc:sldMkLst>
          <pc:docMk/>
          <pc:sldMk cId="3817762417" sldId="436"/>
        </pc:sldMkLst>
        <pc:spChg chg="mod">
          <ac:chgData name="Andy Mallon" userId="0dfd7ab5-17aa-4ac6-b039-e05176edc781" providerId="ADAL" clId="{5F7BA1AA-ECEB-4F1F-81B7-330BA8769F15}" dt="2018-09-24T13:29:36.193" v="126" actId="20577"/>
          <ac:spMkLst>
            <pc:docMk/>
            <pc:sldMk cId="3817762417" sldId="436"/>
            <ac:spMk id="3" creationId="{A40DE243-9BD5-4F24-88E0-5BBD1DC16733}"/>
          </ac:spMkLst>
        </pc:spChg>
      </pc:sldChg>
      <pc:sldChg chg="addSp delSp modSp">
        <pc:chgData name="Andy Mallon" userId="0dfd7ab5-17aa-4ac6-b039-e05176edc781" providerId="ADAL" clId="{5F7BA1AA-ECEB-4F1F-81B7-330BA8769F15}" dt="2018-09-24T13:28:35.509" v="71" actId="1076"/>
        <pc:sldMkLst>
          <pc:docMk/>
          <pc:sldMk cId="1886147097" sldId="437"/>
        </pc:sldMkLst>
        <pc:spChg chg="add del mod">
          <ac:chgData name="Andy Mallon" userId="0dfd7ab5-17aa-4ac6-b039-e05176edc781" providerId="ADAL" clId="{5F7BA1AA-ECEB-4F1F-81B7-330BA8769F15}" dt="2018-09-24T13:26:55.523" v="49" actId="478"/>
          <ac:spMkLst>
            <pc:docMk/>
            <pc:sldMk cId="1886147097" sldId="437"/>
            <ac:spMk id="4" creationId="{A000ED6C-7E03-44A6-8C6A-90A136BDFF79}"/>
          </ac:spMkLst>
        </pc:spChg>
        <pc:spChg chg="add del mod">
          <ac:chgData name="Andy Mallon" userId="0dfd7ab5-17aa-4ac6-b039-e05176edc781" providerId="ADAL" clId="{5F7BA1AA-ECEB-4F1F-81B7-330BA8769F15}" dt="2018-09-24T13:27:05.273" v="55"/>
          <ac:spMkLst>
            <pc:docMk/>
            <pc:sldMk cId="1886147097" sldId="437"/>
            <ac:spMk id="9" creationId="{6DF786F7-8963-45D4-B679-7AF29195080E}"/>
          </ac:spMkLst>
        </pc:spChg>
        <pc:picChg chg="add del">
          <ac:chgData name="Andy Mallon" userId="0dfd7ab5-17aa-4ac6-b039-e05176edc781" providerId="ADAL" clId="{5F7BA1AA-ECEB-4F1F-81B7-330BA8769F15}" dt="2018-09-24T13:26:43.864" v="45"/>
          <ac:picMkLst>
            <pc:docMk/>
            <pc:sldMk cId="1886147097" sldId="437"/>
            <ac:picMk id="2" creationId="{F4263501-C4FD-434C-A889-6A731F77D3DF}"/>
          </ac:picMkLst>
        </pc:picChg>
        <pc:picChg chg="add del">
          <ac:chgData name="Andy Mallon" userId="0dfd7ab5-17aa-4ac6-b039-e05176edc781" providerId="ADAL" clId="{5F7BA1AA-ECEB-4F1F-81B7-330BA8769F15}" dt="2018-09-24T13:26:55.048" v="48"/>
          <ac:picMkLst>
            <pc:docMk/>
            <pc:sldMk cId="1886147097" sldId="437"/>
            <ac:picMk id="7" creationId="{54166112-399C-43BB-A019-D40DA29BD364}"/>
          </ac:picMkLst>
        </pc:picChg>
        <pc:picChg chg="add del">
          <ac:chgData name="Andy Mallon" userId="0dfd7ab5-17aa-4ac6-b039-e05176edc781" providerId="ADAL" clId="{5F7BA1AA-ECEB-4F1F-81B7-330BA8769F15}" dt="2018-09-24T13:27:00.352" v="51" actId="478"/>
          <ac:picMkLst>
            <pc:docMk/>
            <pc:sldMk cId="1886147097" sldId="437"/>
            <ac:picMk id="8" creationId="{A48A7C1C-80EB-4BB3-8364-CD07E2F539B5}"/>
          </ac:picMkLst>
        </pc:picChg>
        <pc:picChg chg="add del">
          <ac:chgData name="Andy Mallon" userId="0dfd7ab5-17aa-4ac6-b039-e05176edc781" providerId="ADAL" clId="{5F7BA1AA-ECEB-4F1F-81B7-330BA8769F15}" dt="2018-09-24T13:27:04.351" v="54"/>
          <ac:picMkLst>
            <pc:docMk/>
            <pc:sldMk cId="1886147097" sldId="437"/>
            <ac:picMk id="11" creationId="{B9E552B7-5F21-40C5-A712-1ED45D1C136E}"/>
          </ac:picMkLst>
        </pc:picChg>
        <pc:picChg chg="add mod modCrop">
          <ac:chgData name="Andy Mallon" userId="0dfd7ab5-17aa-4ac6-b039-e05176edc781" providerId="ADAL" clId="{5F7BA1AA-ECEB-4F1F-81B7-330BA8769F15}" dt="2018-09-24T13:28:35.509" v="71" actId="1076"/>
          <ac:picMkLst>
            <pc:docMk/>
            <pc:sldMk cId="1886147097" sldId="437"/>
            <ac:picMk id="12" creationId="{F65B074B-D2EF-4B8A-A627-9BB08D44CDC5}"/>
          </ac:picMkLst>
        </pc:picChg>
        <pc:picChg chg="add del">
          <ac:chgData name="Andy Mallon" userId="0dfd7ab5-17aa-4ac6-b039-e05176edc781" providerId="ADAL" clId="{5F7BA1AA-ECEB-4F1F-81B7-330BA8769F15}" dt="2018-09-24T13:27:02.347" v="52" actId="478"/>
          <ac:picMkLst>
            <pc:docMk/>
            <pc:sldMk cId="1886147097" sldId="437"/>
            <ac:picMk id="14" creationId="{4AA7F2BF-D894-421B-8F6B-670F516F5761}"/>
          </ac:picMkLst>
        </pc:picChg>
      </pc:sldChg>
      <pc:sldChg chg="addSp delSp modSp">
        <pc:chgData name="Andy Mallon" userId="0dfd7ab5-17aa-4ac6-b039-e05176edc781" providerId="ADAL" clId="{5F7BA1AA-ECEB-4F1F-81B7-330BA8769F15}" dt="2018-09-24T13:29:14.567" v="104" actId="18131"/>
        <pc:sldMkLst>
          <pc:docMk/>
          <pc:sldMk cId="898258898" sldId="438"/>
        </pc:sldMkLst>
        <pc:spChg chg="add del mod">
          <ac:chgData name="Andy Mallon" userId="0dfd7ab5-17aa-4ac6-b039-e05176edc781" providerId="ADAL" clId="{5F7BA1AA-ECEB-4F1F-81B7-330BA8769F15}" dt="2018-09-24T13:28:00.025" v="65"/>
          <ac:spMkLst>
            <pc:docMk/>
            <pc:sldMk cId="898258898" sldId="438"/>
            <ac:spMk id="3" creationId="{DCCFE300-89A3-485D-A2D2-E592DCC6A672}"/>
          </ac:spMkLst>
        </pc:spChg>
        <pc:spChg chg="add mod">
          <ac:chgData name="Andy Mallon" userId="0dfd7ab5-17aa-4ac6-b039-e05176edc781" providerId="ADAL" clId="{5F7BA1AA-ECEB-4F1F-81B7-330BA8769F15}" dt="2018-09-24T13:28:40.690" v="72" actId="478"/>
          <ac:spMkLst>
            <pc:docMk/>
            <pc:sldMk cId="898258898" sldId="438"/>
            <ac:spMk id="8" creationId="{8A93899B-1FEB-4661-B608-5EF2081E53AE}"/>
          </ac:spMkLst>
        </pc:spChg>
        <pc:picChg chg="add del">
          <ac:chgData name="Andy Mallon" userId="0dfd7ab5-17aa-4ac6-b039-e05176edc781" providerId="ADAL" clId="{5F7BA1AA-ECEB-4F1F-81B7-330BA8769F15}" dt="2018-09-24T13:27:59.088" v="64"/>
          <ac:picMkLst>
            <pc:docMk/>
            <pc:sldMk cId="898258898" sldId="438"/>
            <ac:picMk id="6" creationId="{AFE8893C-4C74-4AEA-96AD-9E8D3769D533}"/>
          </ac:picMkLst>
        </pc:picChg>
        <pc:picChg chg="add del mod">
          <ac:chgData name="Andy Mallon" userId="0dfd7ab5-17aa-4ac6-b039-e05176edc781" providerId="ADAL" clId="{5F7BA1AA-ECEB-4F1F-81B7-330BA8769F15}" dt="2018-09-24T13:28:40.690" v="72" actId="478"/>
          <ac:picMkLst>
            <pc:docMk/>
            <pc:sldMk cId="898258898" sldId="438"/>
            <ac:picMk id="7" creationId="{5E408EA3-58A0-41EB-A9AA-79C44F1712C7}"/>
          </ac:picMkLst>
        </pc:picChg>
        <pc:picChg chg="add mod modCrop">
          <ac:chgData name="Andy Mallon" userId="0dfd7ab5-17aa-4ac6-b039-e05176edc781" providerId="ADAL" clId="{5F7BA1AA-ECEB-4F1F-81B7-330BA8769F15}" dt="2018-09-24T13:29:14.567" v="104" actId="18131"/>
          <ac:picMkLst>
            <pc:docMk/>
            <pc:sldMk cId="898258898" sldId="438"/>
            <ac:picMk id="10" creationId="{1E61D0D6-62C0-49F9-9941-C10227C45E57}"/>
          </ac:picMkLst>
        </pc:picChg>
        <pc:picChg chg="del">
          <ac:chgData name="Andy Mallon" userId="0dfd7ab5-17aa-4ac6-b039-e05176edc781" providerId="ADAL" clId="{5F7BA1AA-ECEB-4F1F-81B7-330BA8769F15}" dt="2018-09-24T13:27:55.906" v="62" actId="478"/>
          <ac:picMkLst>
            <pc:docMk/>
            <pc:sldMk cId="898258898" sldId="438"/>
            <ac:picMk id="14" creationId="{4AA7F2BF-D894-421B-8F6B-670F516F5761}"/>
          </ac:picMkLst>
        </pc:picChg>
      </pc:sldChg>
    </pc:docChg>
  </pc:docChgLst>
  <pc:docChgLst>
    <pc:chgData name="Andy Mallon" userId="0dfd7ab5-17aa-4ac6-b039-e05176edc781" providerId="ADAL" clId="{C8A450F0-B9CB-4CB6-9355-371000F5D632}"/>
  </pc:docChgLst>
  <pc:docChgLst>
    <pc:chgData name="Andy Mallon" userId="0dfd7ab5-17aa-4ac6-b039-e05176edc781" providerId="ADAL" clId="{BB7BA60F-C9B3-4762-9C88-B606F139464B}"/>
  </pc:docChgLst>
  <pc:docChgLst>
    <pc:chgData name="Andy Mallon" userId="0dfd7ab5-17aa-4ac6-b039-e05176edc781" providerId="ADAL" clId="{D1961E72-D0E7-490B-90CF-6E505E90C6CE}"/>
    <pc:docChg chg="custSel addSld delSld modSld sldOrd">
      <pc:chgData name="Andy Mallon" userId="0dfd7ab5-17aa-4ac6-b039-e05176edc781" providerId="ADAL" clId="{D1961E72-D0E7-490B-90CF-6E505E90C6CE}" dt="2018-07-21T11:48:54.720" v="68"/>
      <pc:docMkLst>
        <pc:docMk/>
      </pc:docMkLst>
      <pc:sldChg chg="modSp">
        <pc:chgData name="Andy Mallon" userId="0dfd7ab5-17aa-4ac6-b039-e05176edc781" providerId="ADAL" clId="{D1961E72-D0E7-490B-90CF-6E505E90C6CE}" dt="2018-07-21T11:44:17.342" v="66" actId="20577"/>
        <pc:sldMkLst>
          <pc:docMk/>
          <pc:sldMk cId="1697107245" sldId="333"/>
        </pc:sldMkLst>
        <pc:spChg chg="mod">
          <ac:chgData name="Andy Mallon" userId="0dfd7ab5-17aa-4ac6-b039-e05176edc781" providerId="ADAL" clId="{D1961E72-D0E7-490B-90CF-6E505E90C6CE}" dt="2018-07-21T11:44:17.342" v="66" actId="20577"/>
          <ac:spMkLst>
            <pc:docMk/>
            <pc:sldMk cId="1697107245" sldId="333"/>
            <ac:spMk id="3" creationId="{00000000-0000-0000-0000-000000000000}"/>
          </ac:spMkLst>
        </pc:spChg>
      </pc:sldChg>
      <pc:sldChg chg="modTransition">
        <pc:chgData name="Andy Mallon" userId="0dfd7ab5-17aa-4ac6-b039-e05176edc781" providerId="ADAL" clId="{D1961E72-D0E7-490B-90CF-6E505E90C6CE}" dt="2018-07-21T11:48:54.720" v="68"/>
        <pc:sldMkLst>
          <pc:docMk/>
          <pc:sldMk cId="299247234" sldId="341"/>
        </pc:sldMkLst>
      </pc:sldChg>
      <pc:sldChg chg="modTransition">
        <pc:chgData name="Andy Mallon" userId="0dfd7ab5-17aa-4ac6-b039-e05176edc781" providerId="ADAL" clId="{D1961E72-D0E7-490B-90CF-6E505E90C6CE}" dt="2018-07-21T11:48:51.686" v="67"/>
        <pc:sldMkLst>
          <pc:docMk/>
          <pc:sldMk cId="2216982568" sldId="342"/>
        </pc:sldMkLst>
      </pc:sldChg>
      <pc:sldChg chg="del">
        <pc:chgData name="Andy Mallon" userId="0dfd7ab5-17aa-4ac6-b039-e05176edc781" providerId="ADAL" clId="{D1961E72-D0E7-490B-90CF-6E505E90C6CE}" dt="2018-07-20T01:13:00.751" v="9"/>
        <pc:sldMkLst>
          <pc:docMk/>
          <pc:sldMk cId="3118907746" sldId="423"/>
        </pc:sldMkLst>
      </pc:sldChg>
      <pc:sldChg chg="del">
        <pc:chgData name="Andy Mallon" userId="0dfd7ab5-17aa-4ac6-b039-e05176edc781" providerId="ADAL" clId="{D1961E72-D0E7-490B-90CF-6E505E90C6CE}" dt="2018-07-20T01:12:45.072" v="7"/>
        <pc:sldMkLst>
          <pc:docMk/>
          <pc:sldMk cId="292625580" sldId="4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3A7E0FFF-74F6-4FB2-9545-62E934CFAD9C}" type="datetimeFigureOut">
              <a:rPr lang="en-US" smtClean="0"/>
              <a:t>10/10/2018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779A04C5-9DE5-4446-B695-AEC521FFABC6}" type="slidenum">
              <a:rPr lang="en-US" smtClean="0"/>
              <a:t>‹#›</a:t>
            </a:fld>
            <a:endParaRPr lang="en-US"/>
          </a:p>
        </p:txBody>
      </p:sp>
    </p:spTree>
    <p:extLst>
      <p:ext uri="{BB962C8B-B14F-4D97-AF65-F5344CB8AC3E}">
        <p14:creationId xmlns:p14="http://schemas.microsoft.com/office/powerpoint/2010/main" val="562941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1</a:t>
            </a:fld>
            <a:endParaRPr lang="en-US"/>
          </a:p>
        </p:txBody>
      </p:sp>
    </p:spTree>
    <p:extLst>
      <p:ext uri="{BB962C8B-B14F-4D97-AF65-F5344CB8AC3E}">
        <p14:creationId xmlns:p14="http://schemas.microsoft.com/office/powerpoint/2010/main" val="62047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POP</a:t>
            </a:r>
            <a:r>
              <a:rPr lang="en-US" baseline="0" dirty="0"/>
              <a:t> QUIZ…  One at a time, who knows what these do?</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15</a:t>
            </a:fld>
            <a:endParaRPr lang="en-US"/>
          </a:p>
        </p:txBody>
      </p:sp>
    </p:spTree>
    <p:extLst>
      <p:ext uri="{BB962C8B-B14F-4D97-AF65-F5344CB8AC3E}">
        <p14:creationId xmlns:p14="http://schemas.microsoft.com/office/powerpoint/2010/main" val="1389981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Sorry, that one isn’t SSMS, its NES</a:t>
            </a:r>
          </a:p>
        </p:txBody>
      </p:sp>
      <p:sp>
        <p:nvSpPr>
          <p:cNvPr id="4" name="Slide Number Placeholder 3"/>
          <p:cNvSpPr>
            <a:spLocks noGrp="1"/>
          </p:cNvSpPr>
          <p:nvPr>
            <p:ph type="sldNum" sz="quarter" idx="10"/>
          </p:nvPr>
        </p:nvSpPr>
        <p:spPr/>
        <p:txBody>
          <a:bodyPr/>
          <a:lstStyle/>
          <a:p>
            <a:fld id="{779A04C5-9DE5-4446-B695-AEC521FFABC6}" type="slidenum">
              <a:rPr lang="en-US" smtClean="0"/>
              <a:t>16</a:t>
            </a:fld>
            <a:endParaRPr lang="en-US"/>
          </a:p>
        </p:txBody>
      </p:sp>
    </p:spTree>
    <p:extLst>
      <p:ext uri="{BB962C8B-B14F-4D97-AF65-F5344CB8AC3E}">
        <p14:creationId xmlns:p14="http://schemas.microsoft.com/office/powerpoint/2010/main" val="279144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17</a:t>
            </a:fld>
            <a:endParaRPr lang="en-US"/>
          </a:p>
        </p:txBody>
      </p:sp>
    </p:spTree>
    <p:extLst>
      <p:ext uri="{BB962C8B-B14F-4D97-AF65-F5344CB8AC3E}">
        <p14:creationId xmlns:p14="http://schemas.microsoft.com/office/powerpoint/2010/main" val="84061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18</a:t>
            </a:fld>
            <a:endParaRPr lang="en-US"/>
          </a:p>
        </p:txBody>
      </p:sp>
    </p:spTree>
    <p:extLst>
      <p:ext uri="{BB962C8B-B14F-4D97-AF65-F5344CB8AC3E}">
        <p14:creationId xmlns:p14="http://schemas.microsoft.com/office/powerpoint/2010/main" val="2844797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19</a:t>
            </a:fld>
            <a:endParaRPr lang="en-US"/>
          </a:p>
        </p:txBody>
      </p:sp>
    </p:spTree>
    <p:extLst>
      <p:ext uri="{BB962C8B-B14F-4D97-AF65-F5344CB8AC3E}">
        <p14:creationId xmlns:p14="http://schemas.microsoft.com/office/powerpoint/2010/main" val="2684780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the stuff in the quotes</a:t>
            </a:r>
            <a:r>
              <a:rPr lang="en-US" baseline="0" dirty="0"/>
              <a:t> isn’t red!!</a:t>
            </a:r>
          </a:p>
          <a:p>
            <a:r>
              <a:rPr lang="en-US" baseline="0" dirty="0"/>
              <a:t>Especially great for multi-tenant hosting environment</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20</a:t>
            </a:fld>
            <a:endParaRPr lang="en-US"/>
          </a:p>
        </p:txBody>
      </p:sp>
    </p:spTree>
    <p:extLst>
      <p:ext uri="{BB962C8B-B14F-4D97-AF65-F5344CB8AC3E}">
        <p14:creationId xmlns:p14="http://schemas.microsoft.com/office/powerpoint/2010/main" val="1161864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21</a:t>
            </a:fld>
            <a:endParaRPr lang="en-US"/>
          </a:p>
        </p:txBody>
      </p:sp>
    </p:spTree>
    <p:extLst>
      <p:ext uri="{BB962C8B-B14F-4D97-AF65-F5344CB8AC3E}">
        <p14:creationId xmlns:p14="http://schemas.microsoft.com/office/powerpoint/2010/main" val="3238157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22</a:t>
            </a:fld>
            <a:endParaRPr lang="en-US"/>
          </a:p>
        </p:txBody>
      </p:sp>
    </p:spTree>
    <p:extLst>
      <p:ext uri="{BB962C8B-B14F-4D97-AF65-F5344CB8AC3E}">
        <p14:creationId xmlns:p14="http://schemas.microsoft.com/office/powerpoint/2010/main" val="1720094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23</a:t>
            </a:fld>
            <a:endParaRPr lang="en-US"/>
          </a:p>
        </p:txBody>
      </p:sp>
    </p:spTree>
    <p:extLst>
      <p:ext uri="{BB962C8B-B14F-4D97-AF65-F5344CB8AC3E}">
        <p14:creationId xmlns:p14="http://schemas.microsoft.com/office/powerpoint/2010/main" val="12163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great for attribution of code that you grabbed from the </a:t>
            </a:r>
            <a:r>
              <a:rPr lang="en-US" dirty="0" err="1"/>
              <a:t>interwebz</a:t>
            </a:r>
            <a:endParaRPr lang="en-US" dirty="0"/>
          </a:p>
          <a:p>
            <a:r>
              <a:rPr lang="en-US" dirty="0"/>
              <a:t>Also</a:t>
            </a:r>
            <a:r>
              <a:rPr lang="en-US" baseline="0" dirty="0"/>
              <a:t> great for pointing at a wiki or internal documentation</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27</a:t>
            </a:fld>
            <a:endParaRPr lang="en-US"/>
          </a:p>
        </p:txBody>
      </p:sp>
    </p:spTree>
    <p:extLst>
      <p:ext uri="{BB962C8B-B14F-4D97-AF65-F5344CB8AC3E}">
        <p14:creationId xmlns:p14="http://schemas.microsoft.com/office/powerpoint/2010/main" val="181009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difference</a:t>
            </a:r>
            <a:r>
              <a:rPr lang="en-US" baseline="0" dirty="0"/>
              <a:t> between Chrome &amp; SSMS is that dragging a tab OUT will create another full window of Chrome, complete with menu bars, etc.  </a:t>
            </a:r>
            <a:br>
              <a:rPr lang="en-US" baseline="0" dirty="0"/>
            </a:br>
            <a:r>
              <a:rPr lang="en-US" baseline="0" dirty="0"/>
              <a:t>In SSMS, your tab literally floats outside the existing SSMS. Both your “main” SSMS and your floating tab are in focus at the same time</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28</a:t>
            </a:fld>
            <a:endParaRPr lang="en-US"/>
          </a:p>
        </p:txBody>
      </p:sp>
    </p:spTree>
    <p:extLst>
      <p:ext uri="{BB962C8B-B14F-4D97-AF65-F5344CB8AC3E}">
        <p14:creationId xmlns:p14="http://schemas.microsoft.com/office/powerpoint/2010/main" val="811387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29</a:t>
            </a:fld>
            <a:endParaRPr lang="en-US"/>
          </a:p>
        </p:txBody>
      </p:sp>
    </p:spTree>
    <p:extLst>
      <p:ext uri="{BB962C8B-B14F-4D97-AF65-F5344CB8AC3E}">
        <p14:creationId xmlns:p14="http://schemas.microsoft.com/office/powerpoint/2010/main" val="85498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30</a:t>
            </a:fld>
            <a:endParaRPr lang="en-US"/>
          </a:p>
        </p:txBody>
      </p:sp>
    </p:spTree>
    <p:extLst>
      <p:ext uri="{BB962C8B-B14F-4D97-AF65-F5344CB8AC3E}">
        <p14:creationId xmlns:p14="http://schemas.microsoft.com/office/powerpoint/2010/main" val="3546106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31</a:t>
            </a:fld>
            <a:endParaRPr lang="en-US"/>
          </a:p>
        </p:txBody>
      </p:sp>
    </p:spTree>
    <p:extLst>
      <p:ext uri="{BB962C8B-B14F-4D97-AF65-F5344CB8AC3E}">
        <p14:creationId xmlns:p14="http://schemas.microsoft.com/office/powerpoint/2010/main" val="4234736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HUGE for DBAs</a:t>
            </a:r>
            <a:r>
              <a:rPr lang="en-US" baseline="0" dirty="0"/>
              <a:t> who are debugging permissions issues. </a:t>
            </a:r>
          </a:p>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32</a:t>
            </a:fld>
            <a:endParaRPr lang="en-US"/>
          </a:p>
        </p:txBody>
      </p:sp>
    </p:spTree>
    <p:extLst>
      <p:ext uri="{BB962C8B-B14F-4D97-AF65-F5344CB8AC3E}">
        <p14:creationId xmlns:p14="http://schemas.microsoft.com/office/powerpoint/2010/main" val="2680829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see most presenters using this, but I love it anytime I’m working on my teeny tiny 13” laptop</a:t>
            </a:r>
            <a:r>
              <a:rPr lang="en-US" baseline="0" dirty="0"/>
              <a:t> screen.</a:t>
            </a:r>
          </a:p>
          <a:p>
            <a:r>
              <a:rPr lang="en-US" baseline="0" dirty="0"/>
              <a:t>NOTE: This won’t affect tabs already open. You’ll need to open a new tab.</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33</a:t>
            </a:fld>
            <a:endParaRPr lang="en-US"/>
          </a:p>
        </p:txBody>
      </p:sp>
    </p:spTree>
    <p:extLst>
      <p:ext uri="{BB962C8B-B14F-4D97-AF65-F5344CB8AC3E}">
        <p14:creationId xmlns:p14="http://schemas.microsoft.com/office/powerpoint/2010/main" val="1636968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a:t>
            </a:r>
            <a:r>
              <a:rPr lang="en-US" baseline="0" dirty="0"/>
              <a:t> is available for both “Results to Grid” and “Results to Text” … With “Results to Text” it will appear on your Results tab. With “Results to Grid” it will appear on the Messages tab.</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35</a:t>
            </a:fld>
            <a:endParaRPr lang="en-US"/>
          </a:p>
        </p:txBody>
      </p:sp>
    </p:spTree>
    <p:extLst>
      <p:ext uri="{BB962C8B-B14F-4D97-AF65-F5344CB8AC3E}">
        <p14:creationId xmlns:p14="http://schemas.microsoft.com/office/powerpoint/2010/main" val="338713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what it looks like every time I quit SSMS.  About once per year, I actually want to save something</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40</a:t>
            </a:fld>
            <a:endParaRPr lang="en-US"/>
          </a:p>
        </p:txBody>
      </p:sp>
    </p:spTree>
    <p:extLst>
      <p:ext uri="{BB962C8B-B14F-4D97-AF65-F5344CB8AC3E}">
        <p14:creationId xmlns:p14="http://schemas.microsoft.com/office/powerpoint/2010/main" val="390964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to SQL 2016</a:t>
            </a:r>
          </a:p>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41</a:t>
            </a:fld>
            <a:endParaRPr lang="en-US"/>
          </a:p>
        </p:txBody>
      </p:sp>
    </p:spTree>
    <p:extLst>
      <p:ext uri="{BB962C8B-B14F-4D97-AF65-F5344CB8AC3E}">
        <p14:creationId xmlns:p14="http://schemas.microsoft.com/office/powerpoint/2010/main" val="4069280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WHY</a:t>
            </a:r>
            <a:r>
              <a:rPr lang="en-US" baseline="0" dirty="0"/>
              <a:t> would you want to do this?</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42</a:t>
            </a:fld>
            <a:endParaRPr lang="en-US"/>
          </a:p>
        </p:txBody>
      </p:sp>
    </p:spTree>
    <p:extLst>
      <p:ext uri="{BB962C8B-B14F-4D97-AF65-F5344CB8AC3E}">
        <p14:creationId xmlns:p14="http://schemas.microsoft.com/office/powerpoint/2010/main" val="989740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spend my time doing – Both work…..and at home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899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all fun and games</a:t>
            </a:r>
            <a:r>
              <a:rPr lang="en-US" baseline="0" dirty="0"/>
              <a:t> until someone tries to DELETE</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43</a:t>
            </a:fld>
            <a:endParaRPr lang="en-US"/>
          </a:p>
        </p:txBody>
      </p:sp>
    </p:spTree>
    <p:extLst>
      <p:ext uri="{BB962C8B-B14F-4D97-AF65-F5344CB8AC3E}">
        <p14:creationId xmlns:p14="http://schemas.microsoft.com/office/powerpoint/2010/main" val="30106560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all installed SQL Server services, plus startup</a:t>
            </a:r>
            <a:r>
              <a:rPr lang="en-US" baseline="0" dirty="0"/>
              <a:t> time. </a:t>
            </a:r>
          </a:p>
          <a:p>
            <a:r>
              <a:rPr lang="en-US" baseline="0" dirty="0"/>
              <a:t>Will include SSIS, SSAS, SSRS, Full-Text search, </a:t>
            </a:r>
            <a:r>
              <a:rPr lang="en-US" baseline="0" dirty="0" err="1"/>
              <a:t>etc</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44</a:t>
            </a:fld>
            <a:endParaRPr lang="en-US"/>
          </a:p>
        </p:txBody>
      </p:sp>
    </p:spTree>
    <p:extLst>
      <p:ext uri="{BB962C8B-B14F-4D97-AF65-F5344CB8AC3E}">
        <p14:creationId xmlns:p14="http://schemas.microsoft.com/office/powerpoint/2010/main" val="928264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45</a:t>
            </a:fld>
            <a:endParaRPr lang="en-US"/>
          </a:p>
        </p:txBody>
      </p:sp>
    </p:spTree>
    <p:extLst>
      <p:ext uri="{BB962C8B-B14F-4D97-AF65-F5344CB8AC3E}">
        <p14:creationId xmlns:p14="http://schemas.microsoft.com/office/powerpoint/2010/main" val="1472523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52</a:t>
            </a:fld>
            <a:endParaRPr lang="en-US"/>
          </a:p>
        </p:txBody>
      </p:sp>
    </p:spTree>
    <p:extLst>
      <p:ext uri="{BB962C8B-B14F-4D97-AF65-F5344CB8AC3E}">
        <p14:creationId xmlns:p14="http://schemas.microsoft.com/office/powerpoint/2010/main" val="356424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53</a:t>
            </a:fld>
            <a:endParaRPr lang="en-US"/>
          </a:p>
        </p:txBody>
      </p:sp>
    </p:spTree>
    <p:extLst>
      <p:ext uri="{BB962C8B-B14F-4D97-AF65-F5344CB8AC3E}">
        <p14:creationId xmlns:p14="http://schemas.microsoft.com/office/powerpoint/2010/main" val="1895717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54</a:t>
            </a:fld>
            <a:endParaRPr lang="en-US"/>
          </a:p>
        </p:txBody>
      </p:sp>
    </p:spTree>
    <p:extLst>
      <p:ext uri="{BB962C8B-B14F-4D97-AF65-F5344CB8AC3E}">
        <p14:creationId xmlns:p14="http://schemas.microsoft.com/office/powerpoint/2010/main" val="27020650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 “God Mode”</a:t>
            </a:r>
          </a:p>
          <a:p>
            <a:r>
              <a:rPr lang="en-US" dirty="0"/>
              <a:t>Somehow,</a:t>
            </a:r>
            <a:r>
              <a:rPr lang="en-US" baseline="0" dirty="0"/>
              <a:t> I missed that this has been a feature since Windows 7</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56</a:t>
            </a:fld>
            <a:endParaRPr lang="en-US"/>
          </a:p>
        </p:txBody>
      </p:sp>
    </p:spTree>
    <p:extLst>
      <p:ext uri="{BB962C8B-B14F-4D97-AF65-F5344CB8AC3E}">
        <p14:creationId xmlns:p14="http://schemas.microsoft.com/office/powerpoint/2010/main" val="2477251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9A04C5-9DE5-4446-B695-AEC521FFABC6}" type="slidenum">
              <a:rPr lang="en-US" smtClean="0"/>
              <a:t>57</a:t>
            </a:fld>
            <a:endParaRPr lang="en-US"/>
          </a:p>
        </p:txBody>
      </p:sp>
    </p:spTree>
    <p:extLst>
      <p:ext uri="{BB962C8B-B14F-4D97-AF65-F5344CB8AC3E}">
        <p14:creationId xmlns:p14="http://schemas.microsoft.com/office/powerpoint/2010/main" val="3312882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you can run SSMS as</a:t>
            </a:r>
            <a:r>
              <a:rPr lang="en-US" baseline="0" dirty="0"/>
              <a:t> a different user, and use trusted authentication.  Multiple domain accounts? Multiple domains?</a:t>
            </a:r>
            <a:br>
              <a:rPr lang="en-US" baseline="0" dirty="0"/>
            </a:br>
            <a:r>
              <a:rPr lang="en-US" baseline="0" dirty="0"/>
              <a:t>I have two domain accounts at work: “</a:t>
            </a:r>
            <a:r>
              <a:rPr lang="en-US" baseline="0" dirty="0" err="1"/>
              <a:t>amallon</a:t>
            </a:r>
            <a:r>
              <a:rPr lang="en-US" baseline="0" dirty="0"/>
              <a:t>” and “</a:t>
            </a:r>
            <a:r>
              <a:rPr lang="en-US" baseline="0" dirty="0" err="1"/>
              <a:t>amallon.admin</a:t>
            </a:r>
            <a:r>
              <a:rPr lang="en-US" baseline="0" dirty="0"/>
              <a:t>”. </a:t>
            </a:r>
          </a:p>
          <a:p>
            <a:endParaRPr lang="en-US" baseline="0" dirty="0"/>
          </a:p>
          <a:p>
            <a:r>
              <a:rPr lang="en-US" baseline="0" dirty="0"/>
              <a:t>This is also a great example of how consistent Microsoft is in the UI design. Where’s Allan Hirt?</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58</a:t>
            </a:fld>
            <a:endParaRPr lang="en-US"/>
          </a:p>
        </p:txBody>
      </p:sp>
    </p:spTree>
    <p:extLst>
      <p:ext uri="{BB962C8B-B14F-4D97-AF65-F5344CB8AC3E}">
        <p14:creationId xmlns:p14="http://schemas.microsoft.com/office/powerpoint/2010/main" val="1375114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Allows you to interact with another machine from the PowerShell prompt on your machine</a:t>
            </a:r>
          </a:p>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59</a:t>
            </a:fld>
            <a:endParaRPr lang="en-US"/>
          </a:p>
        </p:txBody>
      </p:sp>
    </p:spTree>
    <p:extLst>
      <p:ext uri="{BB962C8B-B14F-4D97-AF65-F5344CB8AC3E}">
        <p14:creationId xmlns:p14="http://schemas.microsoft.com/office/powerpoint/2010/main" val="1200183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2317589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60</a:t>
            </a:fld>
            <a:endParaRPr lang="en-US"/>
          </a:p>
        </p:txBody>
      </p:sp>
    </p:spTree>
    <p:extLst>
      <p:ext uri="{BB962C8B-B14F-4D97-AF65-F5344CB8AC3E}">
        <p14:creationId xmlns:p14="http://schemas.microsoft.com/office/powerpoint/2010/main" val="301441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61</a:t>
            </a:fld>
            <a:endParaRPr lang="en-US"/>
          </a:p>
        </p:txBody>
      </p:sp>
    </p:spTree>
    <p:extLst>
      <p:ext uri="{BB962C8B-B14F-4D97-AF65-F5344CB8AC3E}">
        <p14:creationId xmlns:p14="http://schemas.microsoft.com/office/powerpoint/2010/main" val="1561589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will be a bunch</a:t>
            </a:r>
            <a:r>
              <a:rPr lang="en-US" baseline="0" dirty="0"/>
              <a:t> of stuff in the output.  Look for “</a:t>
            </a:r>
            <a:r>
              <a:rPr lang="en-US" baseline="0" dirty="0" err="1"/>
              <a:t>SeLockMemoryPrivilege</a:t>
            </a:r>
            <a:r>
              <a:rPr lang="en-US" baseline="0" dirty="0"/>
              <a:t>” … if it’s not there, that means it’s not enabled.</a:t>
            </a:r>
          </a:p>
          <a:p>
            <a:r>
              <a:rPr lang="en-US" baseline="0" dirty="0"/>
              <a:t>You can also check for “</a:t>
            </a:r>
            <a:r>
              <a:rPr lang="en-US" baseline="0" dirty="0" err="1"/>
              <a:t>SeManageVolumePrivilege</a:t>
            </a:r>
            <a:r>
              <a:rPr lang="en-US" baseline="0" dirty="0"/>
              <a:t>” – “Manage Volume Maintenance Tasks” – The permission necessary for Instant File Initialization (IFI)</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62</a:t>
            </a:fld>
            <a:endParaRPr lang="en-US"/>
          </a:p>
        </p:txBody>
      </p:sp>
    </p:spTree>
    <p:extLst>
      <p:ext uri="{BB962C8B-B14F-4D97-AF65-F5344CB8AC3E}">
        <p14:creationId xmlns:p14="http://schemas.microsoft.com/office/powerpoint/2010/main" val="2721734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want to do this before planned maintenance,</a:t>
            </a:r>
            <a:r>
              <a:rPr lang="en-US" baseline="0" dirty="0"/>
              <a:t> rather than killing sessions</a:t>
            </a:r>
          </a:p>
          <a:p>
            <a:r>
              <a:rPr lang="en-US" baseline="0" dirty="0"/>
              <a:t>Useful during an emergency, too…letting user connections bleed off</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65</a:t>
            </a:fld>
            <a:endParaRPr lang="en-US"/>
          </a:p>
        </p:txBody>
      </p:sp>
    </p:spTree>
    <p:extLst>
      <p:ext uri="{BB962C8B-B14F-4D97-AF65-F5344CB8AC3E}">
        <p14:creationId xmlns:p14="http://schemas.microsoft.com/office/powerpoint/2010/main" val="2424880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Teach me something! </a:t>
            </a:r>
          </a:p>
        </p:txBody>
      </p:sp>
      <p:sp>
        <p:nvSpPr>
          <p:cNvPr id="4" name="Slide Number Placeholder 3"/>
          <p:cNvSpPr>
            <a:spLocks noGrp="1"/>
          </p:cNvSpPr>
          <p:nvPr>
            <p:ph type="sldNum" sz="quarter" idx="10"/>
          </p:nvPr>
        </p:nvSpPr>
        <p:spPr/>
        <p:txBody>
          <a:bodyPr/>
          <a:lstStyle/>
          <a:p>
            <a:fld id="{779A04C5-9DE5-4446-B695-AEC521FFABC6}" type="slidenum">
              <a:rPr lang="en-US" smtClean="0"/>
              <a:t>66</a:t>
            </a:fld>
            <a:endParaRPr lang="en-US"/>
          </a:p>
        </p:txBody>
      </p:sp>
    </p:spTree>
    <p:extLst>
      <p:ext uri="{BB962C8B-B14F-4D97-AF65-F5344CB8AC3E}">
        <p14:creationId xmlns:p14="http://schemas.microsoft.com/office/powerpoint/2010/main" val="915161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doesn’t want free advice from Brent</a:t>
            </a:r>
            <a:r>
              <a:rPr lang="en-US" baseline="0" dirty="0"/>
              <a:t> Ozar or Aaron Bertrand?</a:t>
            </a:r>
          </a:p>
        </p:txBody>
      </p:sp>
      <p:sp>
        <p:nvSpPr>
          <p:cNvPr id="4" name="Slide Number Placeholder 3"/>
          <p:cNvSpPr>
            <a:spLocks noGrp="1"/>
          </p:cNvSpPr>
          <p:nvPr>
            <p:ph type="sldNum" sz="quarter" idx="10"/>
          </p:nvPr>
        </p:nvSpPr>
        <p:spPr/>
        <p:txBody>
          <a:bodyPr/>
          <a:lstStyle/>
          <a:p>
            <a:fld id="{C896673D-A7D2-47E4-9E64-948C4CAFD549}" type="slidenum">
              <a:rPr lang="en-US" smtClean="0"/>
              <a:t>7</a:t>
            </a:fld>
            <a:endParaRPr lang="en-US"/>
          </a:p>
        </p:txBody>
      </p:sp>
    </p:spTree>
    <p:extLst>
      <p:ext uri="{BB962C8B-B14F-4D97-AF65-F5344CB8AC3E}">
        <p14:creationId xmlns:p14="http://schemas.microsoft.com/office/powerpoint/2010/main" val="3793942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doesn’t want free advice from Brent</a:t>
            </a:r>
            <a:r>
              <a:rPr lang="en-US" baseline="0" dirty="0"/>
              <a:t> Ozar or Aaron Bertrand?</a:t>
            </a:r>
          </a:p>
        </p:txBody>
      </p:sp>
      <p:sp>
        <p:nvSpPr>
          <p:cNvPr id="4" name="Slide Number Placeholder 3"/>
          <p:cNvSpPr>
            <a:spLocks noGrp="1"/>
          </p:cNvSpPr>
          <p:nvPr>
            <p:ph type="sldNum" sz="quarter" idx="10"/>
          </p:nvPr>
        </p:nvSpPr>
        <p:spPr/>
        <p:txBody>
          <a:bodyPr/>
          <a:lstStyle/>
          <a:p>
            <a:fld id="{C896673D-A7D2-47E4-9E64-948C4CAFD549}" type="slidenum">
              <a:rPr lang="en-US" smtClean="0"/>
              <a:t>8</a:t>
            </a:fld>
            <a:endParaRPr lang="en-US"/>
          </a:p>
        </p:txBody>
      </p:sp>
    </p:spTree>
    <p:extLst>
      <p:ext uri="{BB962C8B-B14F-4D97-AF65-F5344CB8AC3E}">
        <p14:creationId xmlns:p14="http://schemas.microsoft.com/office/powerpoint/2010/main" val="1071073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9</a:t>
            </a:fld>
            <a:endParaRPr lang="en-US"/>
          </a:p>
        </p:txBody>
      </p:sp>
    </p:spTree>
    <p:extLst>
      <p:ext uri="{BB962C8B-B14F-4D97-AF65-F5344CB8AC3E}">
        <p14:creationId xmlns:p14="http://schemas.microsoft.com/office/powerpoint/2010/main" val="1918676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11</a:t>
            </a:fld>
            <a:endParaRPr lang="en-US"/>
          </a:p>
        </p:txBody>
      </p:sp>
    </p:spTree>
    <p:extLst>
      <p:ext uri="{BB962C8B-B14F-4D97-AF65-F5344CB8AC3E}">
        <p14:creationId xmlns:p14="http://schemas.microsoft.com/office/powerpoint/2010/main" val="865930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DBAs and Developers</a:t>
            </a:r>
            <a:r>
              <a:rPr lang="en-US" baseline="0" dirty="0"/>
              <a:t> use Windows, too. We’re not going to pigeonhole ourselves by just looking at database stuff</a:t>
            </a:r>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12</a:t>
            </a:fld>
            <a:endParaRPr lang="en-US"/>
          </a:p>
        </p:txBody>
      </p:sp>
    </p:spTree>
    <p:extLst>
      <p:ext uri="{BB962C8B-B14F-4D97-AF65-F5344CB8AC3E}">
        <p14:creationId xmlns:p14="http://schemas.microsoft.com/office/powerpoint/2010/main" val="95166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10/10/2018</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36727268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10/10/2018</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405428041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803400"/>
            <a:ext cx="10871200" cy="44608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252785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8804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2" name="Date Placeholder 11"/>
          <p:cNvSpPr>
            <a:spLocks noGrp="1"/>
          </p:cNvSpPr>
          <p:nvPr>
            <p:ph type="dt" sz="half" idx="10"/>
          </p:nvPr>
        </p:nvSpPr>
        <p:spPr/>
        <p:txBody>
          <a:bodyPr/>
          <a:lstStyle/>
          <a:p>
            <a:fld id="{B61BEF0D-F0BB-DE4B-95CE-6DB70DBA9567}" type="datetimeFigureOut">
              <a:rPr lang="en-US" smtClean="0"/>
              <a:pPr/>
              <a:t>10/10/2018</a:t>
            </a:fld>
            <a:endParaRPr lang="en-US" dirty="0"/>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79711079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1 Products - Pragmatic">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C83850-8EE5-470C-B077-C86D5255BD06}"/>
              </a:ext>
            </a:extLst>
          </p:cNvPr>
          <p:cNvSpPr/>
          <p:nvPr userDrawn="1"/>
        </p:nvSpPr>
        <p:spPr>
          <a:xfrm>
            <a:off x="571501" y="1859166"/>
            <a:ext cx="11010900" cy="289828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 name="TextBox 2">
            <a:extLst>
              <a:ext uri="{FF2B5EF4-FFF2-40B4-BE49-F238E27FC236}">
                <a16:creationId xmlns:a16="http://schemas.microsoft.com/office/drawing/2014/main" id="{7127720D-4F26-4048-8BBA-10590E6DF8EC}"/>
              </a:ext>
            </a:extLst>
          </p:cNvPr>
          <p:cNvSpPr txBox="1"/>
          <p:nvPr userDrawn="1"/>
        </p:nvSpPr>
        <p:spPr>
          <a:xfrm>
            <a:off x="253999" y="4757450"/>
            <a:ext cx="11684000" cy="1077218"/>
          </a:xfrm>
          <a:prstGeom prst="rect">
            <a:avLst/>
          </a:prstGeom>
          <a:noFill/>
        </p:spPr>
        <p:txBody>
          <a:bodyPr wrap="square" rtlCol="0">
            <a:spAutoFit/>
          </a:bodyPr>
          <a:lstStyle/>
          <a:p>
            <a:pPr algn="just"/>
            <a:r>
              <a:rPr lang="en-GB" sz="1600" dirty="0">
                <a:solidFill>
                  <a:schemeClr val="tx1">
                    <a:lumMod val="65000"/>
                    <a:lumOff val="35000"/>
                  </a:schemeClr>
                </a:solidFill>
                <a:latin typeface="Ubuntu Light" charset="0"/>
                <a:ea typeface="Ubuntu Light" charset="0"/>
                <a:cs typeface="Ubuntu Light" charset="0"/>
              </a:rPr>
              <a:t>SentryOne is the most capable, scalable platform for data performance management. With the acquisition of Pragmatic Works Software in April 2018, our solutions now cover the entire database lifecycle, from development through production. We help data pros develop, test, document, and monitor SQL Server, Azure SQL Database, and the Microsoft Data Platform.</a:t>
            </a:r>
            <a:endParaRPr lang="en-US" sz="1600" dirty="0">
              <a:solidFill>
                <a:schemeClr val="tx1">
                  <a:lumMod val="65000"/>
                  <a:lumOff val="35000"/>
                </a:schemeClr>
              </a:solidFill>
              <a:latin typeface="Ubuntu Light" charset="0"/>
              <a:ea typeface="Ubuntu Light" charset="0"/>
              <a:cs typeface="Ubuntu Light" charset="0"/>
            </a:endParaRPr>
          </a:p>
        </p:txBody>
      </p:sp>
      <p:sp>
        <p:nvSpPr>
          <p:cNvPr id="5" name="Rectangle 4">
            <a:extLst>
              <a:ext uri="{FF2B5EF4-FFF2-40B4-BE49-F238E27FC236}">
                <a16:creationId xmlns:a16="http://schemas.microsoft.com/office/drawing/2014/main" id="{46002550-2E27-4298-87C9-6F59B6A23258}"/>
              </a:ext>
            </a:extLst>
          </p:cNvPr>
          <p:cNvSpPr/>
          <p:nvPr userDrawn="1"/>
        </p:nvSpPr>
        <p:spPr>
          <a:xfrm>
            <a:off x="2471455" y="1325685"/>
            <a:ext cx="7249099" cy="502766"/>
          </a:xfrm>
          <a:prstGeom prst="rect">
            <a:avLst/>
          </a:prstGeom>
        </p:spPr>
        <p:txBody>
          <a:bodyPr wrap="none">
            <a:spAutoFit/>
          </a:bodyPr>
          <a:lstStyle/>
          <a:p>
            <a:pPr algn="ctr"/>
            <a:r>
              <a:rPr lang="en-US" sz="2667" dirty="0">
                <a:latin typeface="Ubuntu Light" charset="0"/>
                <a:ea typeface="Ubuntu Light" charset="0"/>
                <a:cs typeface="Ubuntu Light" charset="0"/>
              </a:rPr>
              <a:t>The </a:t>
            </a:r>
            <a:r>
              <a:rPr lang="en-US" sz="2667" i="1" dirty="0">
                <a:solidFill>
                  <a:srgbClr val="C41B2F"/>
                </a:solidFill>
                <a:latin typeface="Ubuntu Medium" charset="0"/>
                <a:ea typeface="Ubuntu Medium" charset="0"/>
                <a:cs typeface="Ubuntu Medium" charset="0"/>
              </a:rPr>
              <a:t>One</a:t>
            </a:r>
            <a:r>
              <a:rPr lang="en-US" sz="2667" dirty="0">
                <a:latin typeface="Ubuntu Light" charset="0"/>
                <a:ea typeface="Ubuntu Light" charset="0"/>
                <a:cs typeface="Ubuntu Light" charset="0"/>
              </a:rPr>
              <a:t> Solution for Data Platform DevOps.</a:t>
            </a:r>
          </a:p>
        </p:txBody>
      </p:sp>
      <p:pic>
        <p:nvPicPr>
          <p:cNvPr id="2050" name="Picture 2" descr="https://www.sentryone.com/hs-fs/hubfs/Pragmatic%20Works/logo-taskfactory.png?t=1528567197016&amp;width=201&amp;name=logo-taskfactory.png">
            <a:extLst>
              <a:ext uri="{FF2B5EF4-FFF2-40B4-BE49-F238E27FC236}">
                <a16:creationId xmlns:a16="http://schemas.microsoft.com/office/drawing/2014/main" id="{3226F0CF-6A18-4D21-B87F-CC75EB70B19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04607" y="3512516"/>
            <a:ext cx="1724860" cy="9172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C xPress Logo ">
            <a:extLst>
              <a:ext uri="{FF2B5EF4-FFF2-40B4-BE49-F238E27FC236}">
                <a16:creationId xmlns:a16="http://schemas.microsoft.com/office/drawing/2014/main" id="{7338E6D7-2151-4B8F-85E3-4CA4ECCEA68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67037" y="2252294"/>
            <a:ext cx="2397761" cy="749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go-bi-xpress-1">
            <a:extLst>
              <a:ext uri="{FF2B5EF4-FFF2-40B4-BE49-F238E27FC236}">
                <a16:creationId xmlns:a16="http://schemas.microsoft.com/office/drawing/2014/main" id="{9689F8B5-4741-4F0A-97B6-FFB3D0A5996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463755" y="3512516"/>
            <a:ext cx="1675995" cy="9172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ragmatic-workbench-logo-w-tagline-white">
            <a:extLst>
              <a:ext uri="{FF2B5EF4-FFF2-40B4-BE49-F238E27FC236}">
                <a16:creationId xmlns:a16="http://schemas.microsoft.com/office/drawing/2014/main" id="{D9B28C33-C975-48BF-BB49-DCFEA0ECEEE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991860" y="2073275"/>
            <a:ext cx="1845560" cy="1107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893E55C-DD30-442F-91A1-1263FBE2369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743284" y="2179557"/>
            <a:ext cx="1969769" cy="852520"/>
          </a:xfrm>
          <a:prstGeom prst="rect">
            <a:avLst/>
          </a:prstGeom>
        </p:spPr>
      </p:pic>
      <p:pic>
        <p:nvPicPr>
          <p:cNvPr id="2062" name="Picture 14" descr="logo-dbaxpress">
            <a:extLst>
              <a:ext uri="{FF2B5EF4-FFF2-40B4-BE49-F238E27FC236}">
                <a16:creationId xmlns:a16="http://schemas.microsoft.com/office/drawing/2014/main" id="{1429CDF5-A66D-46D1-B98C-265FA426B6ED}"/>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74038" y="3423575"/>
            <a:ext cx="1724860" cy="9629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A1898C-8E88-49F8-91BD-ADD7C08C675B}"/>
              </a:ext>
            </a:extLst>
          </p:cNvPr>
          <p:cNvPicPr>
            <a:picLocks noChangeAspect="1"/>
          </p:cNvPicPr>
          <p:nvPr userDrawn="1"/>
        </p:nvPicPr>
        <p:blipFill>
          <a:blip r:embed="rId9"/>
          <a:stretch>
            <a:fillRect/>
          </a:stretch>
        </p:blipFill>
        <p:spPr>
          <a:xfrm>
            <a:off x="2743199" y="179118"/>
            <a:ext cx="6705600" cy="1173480"/>
          </a:xfrm>
          <a:prstGeom prst="rect">
            <a:avLst/>
          </a:prstGeom>
        </p:spPr>
      </p:pic>
    </p:spTree>
    <p:extLst>
      <p:ext uri="{BB962C8B-B14F-4D97-AF65-F5344CB8AC3E}">
        <p14:creationId xmlns:p14="http://schemas.microsoft.com/office/powerpoint/2010/main" val="1526158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1 Products - Monitorin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27720D-4F26-4048-8BBA-10590E6DF8EC}"/>
              </a:ext>
            </a:extLst>
          </p:cNvPr>
          <p:cNvSpPr txBox="1"/>
          <p:nvPr userDrawn="1"/>
        </p:nvSpPr>
        <p:spPr>
          <a:xfrm>
            <a:off x="253999" y="4299043"/>
            <a:ext cx="11684000" cy="830997"/>
          </a:xfrm>
          <a:prstGeom prst="rect">
            <a:avLst/>
          </a:prstGeom>
          <a:noFill/>
        </p:spPr>
        <p:txBody>
          <a:bodyPr wrap="square" rtlCol="0">
            <a:spAutoFit/>
          </a:bodyPr>
          <a:lstStyle/>
          <a:p>
            <a:pPr algn="just"/>
            <a:r>
              <a:rPr lang="en-US" sz="1600" dirty="0">
                <a:solidFill>
                  <a:schemeClr val="tx1">
                    <a:lumMod val="65000"/>
                    <a:lumOff val="35000"/>
                  </a:schemeClr>
                </a:solidFill>
                <a:latin typeface="Ubuntu Light" charset="0"/>
                <a:ea typeface="Ubuntu Light" charset="0"/>
                <a:cs typeface="Ubuntu Light" charset="0"/>
              </a:rPr>
              <a:t>SentryOne empowers Microsoft data professionals to monitor, diagnose, and optimize performance across physical, virtual, and cloud resources. The SentryOne platform delivers seamless integration for all of our solutions, enabling users to determine the true cause of performance issues, and reduce consumption and infrastructure costs.</a:t>
            </a:r>
          </a:p>
        </p:txBody>
      </p:sp>
      <p:sp>
        <p:nvSpPr>
          <p:cNvPr id="5" name="Rectangle 4">
            <a:extLst>
              <a:ext uri="{FF2B5EF4-FFF2-40B4-BE49-F238E27FC236}">
                <a16:creationId xmlns:a16="http://schemas.microsoft.com/office/drawing/2014/main" id="{46002550-2E27-4298-87C9-6F59B6A23258}"/>
              </a:ext>
            </a:extLst>
          </p:cNvPr>
          <p:cNvSpPr/>
          <p:nvPr userDrawn="1"/>
        </p:nvSpPr>
        <p:spPr>
          <a:xfrm>
            <a:off x="992679" y="1325685"/>
            <a:ext cx="10206640" cy="502766"/>
          </a:xfrm>
          <a:prstGeom prst="rect">
            <a:avLst/>
          </a:prstGeom>
        </p:spPr>
        <p:txBody>
          <a:bodyPr wrap="none">
            <a:spAutoFit/>
          </a:bodyPr>
          <a:lstStyle/>
          <a:p>
            <a:pPr algn="ctr"/>
            <a:r>
              <a:rPr lang="en-US" sz="2667" dirty="0">
                <a:latin typeface="Ubuntu Light" charset="0"/>
                <a:ea typeface="Ubuntu Light" charset="0"/>
                <a:cs typeface="Ubuntu Light" charset="0"/>
              </a:rPr>
              <a:t>The </a:t>
            </a:r>
            <a:r>
              <a:rPr lang="en-US" sz="2667" i="1" dirty="0">
                <a:solidFill>
                  <a:srgbClr val="C41B2F"/>
                </a:solidFill>
                <a:latin typeface="Ubuntu Medium" charset="0"/>
                <a:ea typeface="Ubuntu Medium" charset="0"/>
                <a:cs typeface="Ubuntu Medium" charset="0"/>
              </a:rPr>
              <a:t>One</a:t>
            </a:r>
            <a:r>
              <a:rPr lang="en-US" sz="2667" dirty="0">
                <a:latin typeface="Ubuntu Light" charset="0"/>
                <a:ea typeface="Ubuntu Light" charset="0"/>
                <a:cs typeface="Ubuntu Light" charset="0"/>
              </a:rPr>
              <a:t> Platform for Physical, Virtual, and Cloud Performance.</a:t>
            </a:r>
          </a:p>
        </p:txBody>
      </p:sp>
      <p:sp>
        <p:nvSpPr>
          <p:cNvPr id="6" name="Text Placeholder 21">
            <a:extLst>
              <a:ext uri="{FF2B5EF4-FFF2-40B4-BE49-F238E27FC236}">
                <a16:creationId xmlns:a16="http://schemas.microsoft.com/office/drawing/2014/main" id="{20411DD5-CBCC-4043-802B-CD88EFB6F68C}"/>
              </a:ext>
            </a:extLst>
          </p:cNvPr>
          <p:cNvSpPr txBox="1">
            <a:spLocks/>
          </p:cNvSpPr>
          <p:nvPr userDrawn="1"/>
        </p:nvSpPr>
        <p:spPr>
          <a:xfrm>
            <a:off x="253999" y="5376629"/>
            <a:ext cx="11684000" cy="685505"/>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Clr>
                <a:srgbClr val="C00000"/>
              </a:buClr>
              <a:buFont typeface="Calibri Light" panose="020F030202020403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C00000"/>
              </a:buClr>
              <a:buFont typeface="Ubuntu" panose="020B0504030602030204" pitchFamily="34" charset="0"/>
              <a:buChar char=":"/>
              <a:defRPr sz="20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C00000"/>
              </a:buClr>
              <a:buFont typeface="Calibri Light" panose="020F0302020204030204" pitchFamily="34" charset="0"/>
              <a:buChar char="-"/>
              <a:defRPr sz="16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C00000"/>
              </a:buClr>
              <a:buFont typeface="Calibri Light" panose="020F030202020403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C00000"/>
              </a:buClr>
              <a:buFont typeface="Calibri Light" panose="020F030202020403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200" dirty="0">
                <a:solidFill>
                  <a:srgbClr val="C4122F"/>
                </a:solidFill>
              </a:rPr>
              <a:t>http://SentryOne.com/BookADemo </a:t>
            </a:r>
          </a:p>
        </p:txBody>
      </p:sp>
      <p:pic>
        <p:nvPicPr>
          <p:cNvPr id="7" name="Picture 6">
            <a:extLst>
              <a:ext uri="{FF2B5EF4-FFF2-40B4-BE49-F238E27FC236}">
                <a16:creationId xmlns:a16="http://schemas.microsoft.com/office/drawing/2014/main" id="{8D461D56-A078-4640-9F94-911585E4B42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0451" y="2168071"/>
            <a:ext cx="10464800" cy="2130972"/>
          </a:xfrm>
          <a:prstGeom prst="rect">
            <a:avLst/>
          </a:prstGeom>
        </p:spPr>
      </p:pic>
      <p:pic>
        <p:nvPicPr>
          <p:cNvPr id="8" name="Picture 7">
            <a:extLst>
              <a:ext uri="{FF2B5EF4-FFF2-40B4-BE49-F238E27FC236}">
                <a16:creationId xmlns:a16="http://schemas.microsoft.com/office/drawing/2014/main" id="{3A0D8839-E2BA-4AF1-8AA0-54826DE8C187}"/>
              </a:ext>
            </a:extLst>
          </p:cNvPr>
          <p:cNvPicPr>
            <a:picLocks noChangeAspect="1"/>
          </p:cNvPicPr>
          <p:nvPr userDrawn="1"/>
        </p:nvPicPr>
        <p:blipFill>
          <a:blip r:embed="rId3"/>
          <a:stretch>
            <a:fillRect/>
          </a:stretch>
        </p:blipFill>
        <p:spPr>
          <a:xfrm>
            <a:off x="2743199" y="179118"/>
            <a:ext cx="6705600" cy="1173480"/>
          </a:xfrm>
          <a:prstGeom prst="rect">
            <a:avLst/>
          </a:prstGeom>
        </p:spPr>
      </p:pic>
    </p:spTree>
    <p:extLst>
      <p:ext uri="{BB962C8B-B14F-4D97-AF65-F5344CB8AC3E}">
        <p14:creationId xmlns:p14="http://schemas.microsoft.com/office/powerpoint/2010/main" val="2224151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24312E-323A-2844-8B3D-A1DE03953117}"/>
              </a:ext>
            </a:extLst>
          </p:cNvPr>
          <p:cNvPicPr>
            <a:picLocks noChangeAspect="1"/>
          </p:cNvPicPr>
          <p:nvPr userDrawn="1"/>
        </p:nvPicPr>
        <p:blipFill rotWithShape="1">
          <a:blip r:embed="rId2">
            <a:alphaModFix amt="84000"/>
            <a:extLst>
              <a:ext uri="{28A0092B-C50C-407E-A947-70E740481C1C}">
                <a14:useLocalDpi xmlns:a14="http://schemas.microsoft.com/office/drawing/2010/main" val="0"/>
              </a:ext>
            </a:extLst>
          </a:blip>
          <a:srcRect b="13406"/>
          <a:stretch/>
        </p:blipFill>
        <p:spPr>
          <a:xfrm>
            <a:off x="0" y="0"/>
            <a:ext cx="12192000" cy="6161050"/>
          </a:xfrm>
          <a:prstGeom prst="rect">
            <a:avLst/>
          </a:prstGeom>
        </p:spPr>
      </p:pic>
      <p:sp>
        <p:nvSpPr>
          <p:cNvPr id="2" name="Title 1">
            <a:extLst>
              <a:ext uri="{FF2B5EF4-FFF2-40B4-BE49-F238E27FC236}">
                <a16:creationId xmlns:a16="http://schemas.microsoft.com/office/drawing/2014/main" id="{4F2D8804-A0C5-4D3F-B25B-91ADEF00BE9C}"/>
              </a:ext>
            </a:extLst>
          </p:cNvPr>
          <p:cNvSpPr>
            <a:spLocks noGrp="1"/>
          </p:cNvSpPr>
          <p:nvPr>
            <p:ph type="ctrTitle"/>
          </p:nvPr>
        </p:nvSpPr>
        <p:spPr>
          <a:xfrm>
            <a:off x="838199" y="3230003"/>
            <a:ext cx="10502991" cy="878618"/>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721B0640-8BFD-486F-9847-DD6D93129259}"/>
              </a:ext>
            </a:extLst>
          </p:cNvPr>
          <p:cNvSpPr>
            <a:spLocks noGrp="1"/>
          </p:cNvSpPr>
          <p:nvPr>
            <p:ph type="subTitle" idx="1"/>
          </p:nvPr>
        </p:nvSpPr>
        <p:spPr>
          <a:xfrm>
            <a:off x="838199" y="4209220"/>
            <a:ext cx="10502991" cy="77699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E476785-101E-425A-B18A-6FF594920BF8}"/>
              </a:ext>
            </a:extLst>
          </p:cNvPr>
          <p:cNvSpPr>
            <a:spLocks noGrp="1"/>
          </p:cNvSpPr>
          <p:nvPr>
            <p:ph type="ftr" sz="quarter" idx="11"/>
          </p:nvPr>
        </p:nvSpPr>
        <p:spPr>
          <a:xfrm>
            <a:off x="838200" y="6356351"/>
            <a:ext cx="4114800" cy="253032"/>
          </a:xfrm>
        </p:spPr>
        <p:txBody>
          <a:bodyPr/>
          <a:lstStyle>
            <a:lvl1pPr algn="l">
              <a:defRPr sz="1000" i="1">
                <a:solidFill>
                  <a:schemeClr val="bg1">
                    <a:lumMod val="85000"/>
                  </a:schemeClr>
                </a:solidFill>
              </a:defRPr>
            </a:lvl1pPr>
          </a:lstStyle>
          <a:p>
            <a:endParaRPr lang="en-US" dirty="0"/>
          </a:p>
        </p:txBody>
      </p:sp>
      <p:sp>
        <p:nvSpPr>
          <p:cNvPr id="7" name="Rectangle 6">
            <a:extLst>
              <a:ext uri="{FF2B5EF4-FFF2-40B4-BE49-F238E27FC236}">
                <a16:creationId xmlns:a16="http://schemas.microsoft.com/office/drawing/2014/main" id="{42BF7314-98DF-FF4A-9ACB-81C62540064C}"/>
              </a:ext>
            </a:extLst>
          </p:cNvPr>
          <p:cNvSpPr/>
          <p:nvPr userDrawn="1"/>
        </p:nvSpPr>
        <p:spPr>
          <a:xfrm flipV="1">
            <a:off x="677578" y="3230001"/>
            <a:ext cx="45719" cy="878620"/>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CB21E4A3-FDDE-3346-B8A9-9F490AC79C94}"/>
              </a:ext>
            </a:extLst>
          </p:cNvPr>
          <p:cNvSpPr>
            <a:spLocks noGrp="1"/>
          </p:cNvSpPr>
          <p:nvPr>
            <p:ph sz="half" idx="2"/>
          </p:nvPr>
        </p:nvSpPr>
        <p:spPr>
          <a:xfrm>
            <a:off x="0" y="356924"/>
            <a:ext cx="12192000" cy="2702039"/>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495959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266A0-4684-47E1-AE2F-40335A49073D}"/>
              </a:ext>
            </a:extLst>
          </p:cNvPr>
          <p:cNvSpPr>
            <a:spLocks noGrp="1"/>
          </p:cNvSpPr>
          <p:nvPr>
            <p:ph idx="1"/>
          </p:nvPr>
        </p:nvSpPr>
        <p:spPr>
          <a:xfrm>
            <a:off x="838200" y="1146416"/>
            <a:ext cx="10515600" cy="5030547"/>
          </a:xfrm>
        </p:spPr>
        <p:txBody>
          <a:bodyPr/>
          <a:lstStyle>
            <a:lvl1pPr>
              <a:defRPr sz="28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09CAA8B-81BD-4E9A-B21A-76CBB5B7817B}"/>
              </a:ext>
            </a:extLst>
          </p:cNvPr>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51BF50E6-FD1E-FC43-928F-A3043CBB171B}"/>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59766B9D-5E12-2A47-9BAE-A83E5A5BB3CF}"/>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97953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944-554A-45DC-A1DF-9795D7ED0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3E24E6-93C6-4C76-BFA6-05624150816E}"/>
              </a:ext>
            </a:extLst>
          </p:cNvPr>
          <p:cNvSpPr>
            <a:spLocks noGrp="1"/>
          </p:cNvSpPr>
          <p:nvPr>
            <p:ph sz="half" idx="1"/>
          </p:nvPr>
        </p:nvSpPr>
        <p:spPr>
          <a:xfrm>
            <a:off x="838200" y="1164380"/>
            <a:ext cx="5181600" cy="5012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5C4E82-0F21-4076-B5CA-26D89884B7E1}"/>
              </a:ext>
            </a:extLst>
          </p:cNvPr>
          <p:cNvSpPr>
            <a:spLocks noGrp="1"/>
          </p:cNvSpPr>
          <p:nvPr>
            <p:ph sz="half" idx="2"/>
          </p:nvPr>
        </p:nvSpPr>
        <p:spPr>
          <a:xfrm>
            <a:off x="6172200" y="1164380"/>
            <a:ext cx="5181600" cy="5012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4AEF736-0026-47D2-9B79-6438519AD24F}"/>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C1ADB362-8AD1-A841-9247-7EED5F8D0BF6}"/>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8379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84FB-90AC-4E28-ABB4-377034424F4D}"/>
              </a:ext>
            </a:extLst>
          </p:cNvPr>
          <p:cNvSpPr>
            <a:spLocks noGrp="1"/>
          </p:cNvSpPr>
          <p:nvPr>
            <p:ph type="title"/>
          </p:nvPr>
        </p:nvSpPr>
        <p:spPr>
          <a:xfrm>
            <a:off x="839788" y="365125"/>
            <a:ext cx="10515600" cy="63479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F3B0A3F-0BAA-4DDC-B29B-CAA7DE746362}"/>
              </a:ext>
            </a:extLst>
          </p:cNvPr>
          <p:cNvSpPr>
            <a:spLocks noGrp="1"/>
          </p:cNvSpPr>
          <p:nvPr>
            <p:ph type="body" idx="1"/>
          </p:nvPr>
        </p:nvSpPr>
        <p:spPr>
          <a:xfrm>
            <a:off x="839788" y="1166608"/>
            <a:ext cx="5157787"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197EE18-E8AD-4E46-805F-2FD64CFCCFB6}"/>
              </a:ext>
            </a:extLst>
          </p:cNvPr>
          <p:cNvSpPr>
            <a:spLocks noGrp="1"/>
          </p:cNvSpPr>
          <p:nvPr>
            <p:ph sz="half" idx="2"/>
          </p:nvPr>
        </p:nvSpPr>
        <p:spPr>
          <a:xfrm>
            <a:off x="839788" y="1868271"/>
            <a:ext cx="5157787"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F153E09-E339-4C23-9DB9-FFA4B4FEFDB0}"/>
              </a:ext>
            </a:extLst>
          </p:cNvPr>
          <p:cNvSpPr>
            <a:spLocks noGrp="1"/>
          </p:cNvSpPr>
          <p:nvPr>
            <p:ph type="body" sz="quarter" idx="3"/>
          </p:nvPr>
        </p:nvSpPr>
        <p:spPr>
          <a:xfrm>
            <a:off x="6172200" y="1166608"/>
            <a:ext cx="5183188"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BD3D05-FC70-4362-AF5C-9BBF7C5C9BAE}"/>
              </a:ext>
            </a:extLst>
          </p:cNvPr>
          <p:cNvSpPr>
            <a:spLocks noGrp="1"/>
          </p:cNvSpPr>
          <p:nvPr>
            <p:ph sz="quarter" idx="4"/>
          </p:nvPr>
        </p:nvSpPr>
        <p:spPr>
          <a:xfrm>
            <a:off x="6172200" y="1868271"/>
            <a:ext cx="5183188"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7F68EAB1-36B8-470A-BF18-4CF6A4255A81}"/>
              </a:ext>
            </a:extLst>
          </p:cNvPr>
          <p:cNvSpPr>
            <a:spLocks noGrp="1"/>
          </p:cNvSpPr>
          <p:nvPr>
            <p:ph type="ftr" sz="quarter" idx="11"/>
          </p:nvPr>
        </p:nvSpPr>
        <p:spPr/>
        <p:txBody>
          <a:bodyPr/>
          <a:lstStyle/>
          <a:p>
            <a:endParaRPr lang="en-US"/>
          </a:p>
        </p:txBody>
      </p:sp>
      <p:sp>
        <p:nvSpPr>
          <p:cNvPr id="10" name="Rectangle 9">
            <a:extLst>
              <a:ext uri="{FF2B5EF4-FFF2-40B4-BE49-F238E27FC236}">
                <a16:creationId xmlns:a16="http://schemas.microsoft.com/office/drawing/2014/main" id="{0D96843E-E8F9-F249-BB3E-854F01205035}"/>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359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2450306"/>
            <a:ext cx="9497484" cy="3940179"/>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Tree>
    <p:extLst>
      <p:ext uri="{BB962C8B-B14F-4D97-AF65-F5344CB8AC3E}">
        <p14:creationId xmlns:p14="http://schemas.microsoft.com/office/powerpoint/2010/main" val="181471834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EC66-1CC7-4B3F-B233-671A45DAB805}"/>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4645435F-CD04-4A86-B11A-F8760F994FD5}"/>
              </a:ext>
            </a:extLst>
          </p:cNvPr>
          <p:cNvSpPr>
            <a:spLocks noGrp="1"/>
          </p:cNvSpPr>
          <p:nvPr>
            <p:ph type="ftr" sz="quarter" idx="11"/>
          </p:nvPr>
        </p:nvSpPr>
        <p:spPr/>
        <p:txBody>
          <a:bodyPr/>
          <a:lstStyle/>
          <a:p>
            <a:endParaRPr lang="en-US" dirty="0"/>
          </a:p>
        </p:txBody>
      </p:sp>
      <p:sp>
        <p:nvSpPr>
          <p:cNvPr id="6" name="Rectangle 5">
            <a:extLst>
              <a:ext uri="{FF2B5EF4-FFF2-40B4-BE49-F238E27FC236}">
                <a16:creationId xmlns:a16="http://schemas.microsoft.com/office/drawing/2014/main" id="{4B534762-0F73-3E4D-8093-30446B28E4EF}"/>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0461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1CC240-93FD-493C-822E-C51A290B44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7781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4E1B-2A02-4990-A058-4CACBB4775C6}"/>
              </a:ext>
            </a:extLst>
          </p:cNvPr>
          <p:cNvSpPr>
            <a:spLocks noGrp="1"/>
          </p:cNvSpPr>
          <p:nvPr>
            <p:ph type="title" hasCustomPrompt="1"/>
          </p:nvPr>
        </p:nvSpPr>
        <p:spPr>
          <a:xfrm>
            <a:off x="839788" y="362477"/>
            <a:ext cx="4205858" cy="1169920"/>
          </a:xfrm>
        </p:spPr>
        <p:txBody>
          <a:bodyPr anchor="t">
            <a:noAutofit/>
          </a:bodyPr>
          <a:lstStyle>
            <a:lvl1pPr>
              <a:defRPr sz="4400"/>
            </a:lvl1pPr>
          </a:lstStyle>
          <a:p>
            <a:r>
              <a:rPr lang="en-US" dirty="0"/>
              <a:t>Click to Master title style</a:t>
            </a:r>
          </a:p>
        </p:txBody>
      </p:sp>
      <p:sp>
        <p:nvSpPr>
          <p:cNvPr id="3" name="Content Placeholder 2">
            <a:extLst>
              <a:ext uri="{FF2B5EF4-FFF2-40B4-BE49-F238E27FC236}">
                <a16:creationId xmlns:a16="http://schemas.microsoft.com/office/drawing/2014/main" id="{FC41F87E-8D22-4F70-8701-66883A1FB88C}"/>
              </a:ext>
            </a:extLst>
          </p:cNvPr>
          <p:cNvSpPr>
            <a:spLocks noGrp="1"/>
          </p:cNvSpPr>
          <p:nvPr>
            <p:ph idx="1"/>
          </p:nvPr>
        </p:nvSpPr>
        <p:spPr>
          <a:xfrm>
            <a:off x="5190370" y="362477"/>
            <a:ext cx="6165017" cy="549857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8BBFCE-C1BD-4A0F-8DCB-B076059C1A6B}"/>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a:extLst>
              <a:ext uri="{FF2B5EF4-FFF2-40B4-BE49-F238E27FC236}">
                <a16:creationId xmlns:a16="http://schemas.microsoft.com/office/drawing/2014/main" id="{3D57A85A-F6D2-4373-82AA-2D586D6DC582}"/>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ADC612AF-C0A6-734C-8A56-39BA81356066}"/>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3419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B2B54D-0CEE-48B3-8107-E60D93EE07E9}"/>
              </a:ext>
            </a:extLst>
          </p:cNvPr>
          <p:cNvSpPr>
            <a:spLocks noGrp="1"/>
          </p:cNvSpPr>
          <p:nvPr>
            <p:ph type="pic" idx="1"/>
          </p:nvPr>
        </p:nvSpPr>
        <p:spPr>
          <a:xfrm>
            <a:off x="5203528" y="362477"/>
            <a:ext cx="6151860" cy="54985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BD162430-59CD-4D46-9767-411F1E89F3C4}"/>
              </a:ext>
            </a:extLst>
          </p:cNvPr>
          <p:cNvSpPr>
            <a:spLocks noGrp="1"/>
          </p:cNvSpPr>
          <p:nvPr>
            <p:ph type="title" hasCustomPrompt="1"/>
          </p:nvPr>
        </p:nvSpPr>
        <p:spPr>
          <a:xfrm>
            <a:off x="839788" y="362477"/>
            <a:ext cx="4205858" cy="1143981"/>
          </a:xfrm>
        </p:spPr>
        <p:txBody>
          <a:bodyPr anchor="t">
            <a:noAutofit/>
          </a:bodyPr>
          <a:lstStyle>
            <a:lvl1pPr>
              <a:defRPr sz="4400"/>
            </a:lvl1pPr>
          </a:lstStyle>
          <a:p>
            <a:r>
              <a:rPr lang="en-US" dirty="0"/>
              <a:t>Click to Master title style</a:t>
            </a:r>
          </a:p>
        </p:txBody>
      </p:sp>
      <p:sp>
        <p:nvSpPr>
          <p:cNvPr id="10" name="Text Placeholder 3">
            <a:extLst>
              <a:ext uri="{FF2B5EF4-FFF2-40B4-BE49-F238E27FC236}">
                <a16:creationId xmlns:a16="http://schemas.microsoft.com/office/drawing/2014/main" id="{19A0E372-18A4-1B40-A380-83BE667590BE}"/>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2" name="Footer Placeholder 5">
            <a:extLst>
              <a:ext uri="{FF2B5EF4-FFF2-40B4-BE49-F238E27FC236}">
                <a16:creationId xmlns:a16="http://schemas.microsoft.com/office/drawing/2014/main" id="{246EF276-9974-E24A-AC47-58C3467654E0}"/>
              </a:ext>
            </a:extLst>
          </p:cNvPr>
          <p:cNvSpPr>
            <a:spLocks noGrp="1"/>
          </p:cNvSpPr>
          <p:nvPr>
            <p:ph type="ftr" sz="quarter" idx="12"/>
          </p:nvPr>
        </p:nvSpPr>
        <p:spPr>
          <a:xfrm>
            <a:off x="838200" y="6356351"/>
            <a:ext cx="4114800" cy="253032"/>
          </a:xfrm>
        </p:spPr>
        <p:txBody>
          <a:bodyPr/>
          <a:lstStyle/>
          <a:p>
            <a:endParaRPr lang="en-US"/>
          </a:p>
        </p:txBody>
      </p:sp>
      <p:sp>
        <p:nvSpPr>
          <p:cNvPr id="15" name="Rectangle 14">
            <a:extLst>
              <a:ext uri="{FF2B5EF4-FFF2-40B4-BE49-F238E27FC236}">
                <a16:creationId xmlns:a16="http://schemas.microsoft.com/office/drawing/2014/main" id="{F7B8A5C7-C891-7E42-A910-A35866C15384}"/>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5212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30">
            <a:extLst>
              <a:ext uri="{FF2B5EF4-FFF2-40B4-BE49-F238E27FC236}">
                <a16:creationId xmlns:a16="http://schemas.microsoft.com/office/drawing/2014/main" id="{65F210F2-521B-6741-B975-50EF2D4EC197}"/>
              </a:ext>
            </a:extLst>
          </p:cNvPr>
          <p:cNvSpPr>
            <a:spLocks noGrp="1"/>
          </p:cNvSpPr>
          <p:nvPr>
            <p:ph type="body" sz="quarter" idx="10" hasCustomPrompt="1"/>
          </p:nvPr>
        </p:nvSpPr>
        <p:spPr>
          <a:xfrm>
            <a:off x="421715" y="1529870"/>
            <a:ext cx="3469125" cy="520700"/>
          </a:xfrm>
        </p:spPr>
        <p:txBody>
          <a:bodyPr anchor="b">
            <a:noAutofit/>
          </a:bodyPr>
          <a:lstStyle>
            <a:lvl1pPr marL="0" indent="0" algn="l" defTabSz="1219170" rtl="0" eaLnBrk="1" latinLnBrk="0" hangingPunct="1">
              <a:buNone/>
              <a:defRPr lang="en-US" sz="2667" b="0" i="0" kern="1200" dirty="0">
                <a:solidFill>
                  <a:srgbClr val="C41230"/>
                </a:solidFill>
                <a:latin typeface="Ubuntu" panose="020B0504030602030204" pitchFamily="34" charset="0"/>
                <a:ea typeface="Ubuntu" panose="020B0504030602030204" pitchFamily="34"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4" name="Text Placeholder 20">
            <a:extLst>
              <a:ext uri="{FF2B5EF4-FFF2-40B4-BE49-F238E27FC236}">
                <a16:creationId xmlns:a16="http://schemas.microsoft.com/office/drawing/2014/main" id="{C6336D19-C3A6-B54B-B7DA-6CC247A3B56E}"/>
              </a:ext>
            </a:extLst>
          </p:cNvPr>
          <p:cNvSpPr>
            <a:spLocks noGrp="1"/>
          </p:cNvSpPr>
          <p:nvPr>
            <p:ph type="body" sz="quarter" idx="13"/>
          </p:nvPr>
        </p:nvSpPr>
        <p:spPr>
          <a:xfrm>
            <a:off x="421714" y="2136531"/>
            <a:ext cx="3469125" cy="4102681"/>
          </a:xfrm>
        </p:spPr>
        <p:txBody>
          <a:bodyPr>
            <a:normAutofit/>
          </a:bodyPr>
          <a:lstStyle>
            <a:lvl1pPr marL="0" indent="0">
              <a:lnSpc>
                <a:spcPct val="100000"/>
              </a:lnSpc>
              <a:buNone/>
              <a:defRPr lang="en-US" sz="1867" b="0" i="0" kern="1200" dirty="0" smtClean="0">
                <a:solidFill>
                  <a:schemeClr val="tx1"/>
                </a:solidFill>
                <a:latin typeface="Ubuntu" panose="020B0504030602030204" pitchFamily="34" charset="0"/>
                <a:ea typeface="Ubuntu" panose="020B0504030602030204" pitchFamily="34" charset="0"/>
                <a:cs typeface="Ubuntu" panose="020B0504030602030204" pitchFamily="34"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5" name="Text Placeholder 30">
            <a:extLst>
              <a:ext uri="{FF2B5EF4-FFF2-40B4-BE49-F238E27FC236}">
                <a16:creationId xmlns:a16="http://schemas.microsoft.com/office/drawing/2014/main" id="{5F626A8B-0B08-5A4E-AAA8-5CC160150B1A}"/>
              </a:ext>
            </a:extLst>
          </p:cNvPr>
          <p:cNvSpPr>
            <a:spLocks noGrp="1"/>
          </p:cNvSpPr>
          <p:nvPr>
            <p:ph type="body" sz="quarter" idx="18" hasCustomPrompt="1"/>
          </p:nvPr>
        </p:nvSpPr>
        <p:spPr>
          <a:xfrm>
            <a:off x="4344359" y="1529870"/>
            <a:ext cx="3469125" cy="520700"/>
          </a:xfrm>
        </p:spPr>
        <p:txBody>
          <a:bodyPr anchor="b">
            <a:noAutofit/>
          </a:bodyPr>
          <a:lstStyle>
            <a:lvl1pPr marL="0" indent="0" algn="l" defTabSz="1219170" rtl="0" eaLnBrk="1" latinLnBrk="0" hangingPunct="1">
              <a:buNone/>
              <a:defRPr lang="en-US" sz="2667" b="0" i="0" kern="1200" dirty="0">
                <a:solidFill>
                  <a:srgbClr val="C41230"/>
                </a:solidFill>
                <a:latin typeface="Ubuntu" panose="020B0504030602030204" pitchFamily="34" charset="0"/>
                <a:ea typeface="Ubuntu" panose="020B0504030602030204" pitchFamily="34"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6" name="Text Placeholder 20">
            <a:extLst>
              <a:ext uri="{FF2B5EF4-FFF2-40B4-BE49-F238E27FC236}">
                <a16:creationId xmlns:a16="http://schemas.microsoft.com/office/drawing/2014/main" id="{6736DCF7-76FB-D641-9BC4-BEA06A076A32}"/>
              </a:ext>
            </a:extLst>
          </p:cNvPr>
          <p:cNvSpPr>
            <a:spLocks noGrp="1"/>
          </p:cNvSpPr>
          <p:nvPr>
            <p:ph type="body" sz="quarter" idx="19"/>
          </p:nvPr>
        </p:nvSpPr>
        <p:spPr>
          <a:xfrm>
            <a:off x="4344358" y="2136531"/>
            <a:ext cx="3469125" cy="4102681"/>
          </a:xfrm>
        </p:spPr>
        <p:txBody>
          <a:bodyPr>
            <a:normAutofit/>
          </a:bodyPr>
          <a:lstStyle>
            <a:lvl1pPr marL="0" indent="0">
              <a:lnSpc>
                <a:spcPct val="100000"/>
              </a:lnSpc>
              <a:buNone/>
              <a:defRPr lang="en-US" sz="1867" b="0" i="0" kern="1200" dirty="0" smtClean="0">
                <a:solidFill>
                  <a:schemeClr val="tx1"/>
                </a:solidFill>
                <a:latin typeface="Ubuntu" panose="020B0504030602030204" pitchFamily="34" charset="0"/>
                <a:ea typeface="Ubuntu" panose="020B0504030602030204" pitchFamily="34" charset="0"/>
                <a:cs typeface="Ubuntu" panose="020B0504030602030204" pitchFamily="34"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17" name="Text Placeholder 30">
            <a:extLst>
              <a:ext uri="{FF2B5EF4-FFF2-40B4-BE49-F238E27FC236}">
                <a16:creationId xmlns:a16="http://schemas.microsoft.com/office/drawing/2014/main" id="{9030E0D3-B5C3-8F43-B31B-2885A9BCA267}"/>
              </a:ext>
            </a:extLst>
          </p:cNvPr>
          <p:cNvSpPr>
            <a:spLocks noGrp="1"/>
          </p:cNvSpPr>
          <p:nvPr>
            <p:ph type="body" sz="quarter" idx="20" hasCustomPrompt="1"/>
          </p:nvPr>
        </p:nvSpPr>
        <p:spPr>
          <a:xfrm>
            <a:off x="8267000" y="1529870"/>
            <a:ext cx="3469125" cy="520700"/>
          </a:xfrm>
        </p:spPr>
        <p:txBody>
          <a:bodyPr anchor="b">
            <a:noAutofit/>
          </a:bodyPr>
          <a:lstStyle>
            <a:lvl1pPr marL="0" indent="0" algn="l" defTabSz="1219170" rtl="0" eaLnBrk="1" latinLnBrk="0" hangingPunct="1">
              <a:buNone/>
              <a:defRPr lang="en-US" sz="2667" b="0" i="0" kern="1200" dirty="0">
                <a:solidFill>
                  <a:srgbClr val="C41230"/>
                </a:solidFill>
                <a:latin typeface="Ubuntu" panose="020B0504030602030204" pitchFamily="34" charset="0"/>
                <a:ea typeface="Ubuntu" panose="020B0504030602030204" pitchFamily="34" charset="0"/>
                <a:cs typeface="Segoe UI Light" charset="0"/>
              </a:defRPr>
            </a:lvl1pPr>
          </a:lstStyle>
          <a:p>
            <a:pPr marL="0" lvl="0" indent="0" algn="l" defTabSz="1219170" rtl="0" eaLnBrk="1" latinLnBrk="0" hangingPunct="1">
              <a:spcBef>
                <a:spcPct val="20000"/>
              </a:spcBef>
              <a:buClr>
                <a:schemeClr val="accent3"/>
              </a:buClr>
              <a:buFont typeface="Arial"/>
              <a:buNone/>
            </a:pPr>
            <a:r>
              <a:rPr lang="en-US" dirty="0"/>
              <a:t>Title Here</a:t>
            </a:r>
          </a:p>
        </p:txBody>
      </p:sp>
      <p:sp>
        <p:nvSpPr>
          <p:cNvPr id="18" name="Text Placeholder 20">
            <a:extLst>
              <a:ext uri="{FF2B5EF4-FFF2-40B4-BE49-F238E27FC236}">
                <a16:creationId xmlns:a16="http://schemas.microsoft.com/office/drawing/2014/main" id="{9B6C99B5-835B-5B44-9225-15F0E3BE23A7}"/>
              </a:ext>
            </a:extLst>
          </p:cNvPr>
          <p:cNvSpPr>
            <a:spLocks noGrp="1"/>
          </p:cNvSpPr>
          <p:nvPr>
            <p:ph type="body" sz="quarter" idx="21"/>
          </p:nvPr>
        </p:nvSpPr>
        <p:spPr>
          <a:xfrm>
            <a:off x="8266999" y="2136531"/>
            <a:ext cx="3469125" cy="4102681"/>
          </a:xfrm>
        </p:spPr>
        <p:txBody>
          <a:bodyPr>
            <a:normAutofit/>
          </a:bodyPr>
          <a:lstStyle>
            <a:lvl1pPr marL="0" indent="0">
              <a:lnSpc>
                <a:spcPct val="100000"/>
              </a:lnSpc>
              <a:buNone/>
              <a:defRPr lang="en-US" sz="1867" b="0" i="0" kern="1200" dirty="0" smtClean="0">
                <a:solidFill>
                  <a:schemeClr val="tx1"/>
                </a:solidFill>
                <a:latin typeface="Ubuntu" panose="020B0504030602030204" pitchFamily="34" charset="0"/>
                <a:ea typeface="Ubuntu" panose="020B0504030602030204" pitchFamily="34" charset="0"/>
                <a:cs typeface="Ubuntu" panose="020B0504030602030204" pitchFamily="34" charset="0"/>
              </a:defRPr>
            </a:lvl1pPr>
          </a:lstStyle>
          <a:p>
            <a:pPr marL="0" lvl="0" indent="0" algn="l" defTabSz="1219170" rtl="0" eaLnBrk="1" latinLnBrk="0" hangingPunct="1">
              <a:lnSpc>
                <a:spcPct val="90000"/>
              </a:lnSpc>
              <a:spcBef>
                <a:spcPts val="1333"/>
              </a:spcBef>
              <a:buFont typeface="Arial" panose="020B0604020202020204" pitchFamily="34" charset="0"/>
              <a:buNone/>
            </a:pPr>
            <a:r>
              <a:rPr lang="en-US" dirty="0"/>
              <a:t>Click to edit Master text styles</a:t>
            </a:r>
          </a:p>
        </p:txBody>
      </p:sp>
      <p:sp>
        <p:nvSpPr>
          <p:cNvPr id="9" name="Rectangle 8">
            <a:extLst>
              <a:ext uri="{FF2B5EF4-FFF2-40B4-BE49-F238E27FC236}">
                <a16:creationId xmlns:a16="http://schemas.microsoft.com/office/drawing/2014/main" id="{82FDCEDB-A89A-424B-B3EE-45BC3A682F29}"/>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746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1" hangingPunct="1"/>
            <a:r>
              <a:rPr lang="en-US"/>
              <a:t>Click to edit Master title style</a:t>
            </a:r>
            <a:endParaRPr/>
          </a:p>
        </p:txBody>
      </p:sp>
      <p:sp>
        <p:nvSpPr>
          <p:cNvPr id="5" name="Rectangle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Grp="1"/>
          </p:cNvSpPr>
          <p:nvPr>
            <p:ph sz="quarter" idx="13"/>
          </p:nvPr>
        </p:nvSpPr>
        <p:spPr>
          <a:xfrm>
            <a:off x="812800" y="1803400"/>
            <a:ext cx="10871200" cy="43688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83061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803402"/>
            <a:ext cx="5181600" cy="4358165"/>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803399"/>
            <a:ext cx="5181600" cy="4358167"/>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67139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1341120"/>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4125483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4087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052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9" name="TextBox 8">
            <a:extLst>
              <a:ext uri="{FF2B5EF4-FFF2-40B4-BE49-F238E27FC236}">
                <a16:creationId xmlns:a16="http://schemas.microsoft.com/office/drawing/2014/main" id="{030070F0-B59A-4784-BF7C-85900498168A}"/>
              </a:ext>
            </a:extLst>
          </p:cNvPr>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am2.co/shortcuts</a:t>
            </a:r>
          </a:p>
        </p:txBody>
      </p:sp>
    </p:spTree>
    <p:extLst>
      <p:ext uri="{BB962C8B-B14F-4D97-AF65-F5344CB8AC3E}">
        <p14:creationId xmlns:p14="http://schemas.microsoft.com/office/powerpoint/2010/main" val="340141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1341120"/>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a:t>Edit Master text styles</a:t>
            </a:r>
          </a:p>
        </p:txBody>
      </p:sp>
      <p:sp>
        <p:nvSpPr>
          <p:cNvPr id="9" name="Content Placeholder 8"/>
          <p:cNvSpPr>
            <a:spLocks noGrp="1"/>
          </p:cNvSpPr>
          <p:nvPr>
            <p:ph sz="quarter" idx="13"/>
          </p:nvPr>
        </p:nvSpPr>
        <p:spPr>
          <a:xfrm>
            <a:off x="3149600" y="1905000"/>
            <a:ext cx="8534400" cy="4267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22891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803400"/>
            <a:ext cx="10871200" cy="4323080"/>
          </a:xfrm>
          <a:prstGeom prst="rect">
            <a:avLst/>
          </a:prstGeom>
        </p:spPr>
        <p:txBody>
          <a:bodyPr vert="horz">
            <a:normAutofit/>
          </a:bodyPr>
          <a:lstStyle/>
          <a:p>
            <a:pPr lvl="0" eaLnBrk="1" latinLnBrk="1" hangingPunct="1"/>
            <a:r>
              <a:rPr kumimoji="0" lang="en-US"/>
              <a:t>Edit Master text styles</a:t>
            </a:r>
          </a:p>
          <a:p>
            <a:pPr lvl="1" eaLnBrk="1" latinLnBrk="1" hangingPunct="1"/>
            <a:r>
              <a:rPr kumimoji="0" lang="en-US"/>
              <a:t>Second level</a:t>
            </a:r>
          </a:p>
          <a:p>
            <a:pPr lvl="2" eaLnBrk="1" latinLnBrk="1" hangingPunct="1"/>
            <a:r>
              <a:rPr kumimoji="0" lang="en-US"/>
              <a:t>Third level</a:t>
            </a:r>
          </a:p>
          <a:p>
            <a:pPr lvl="3" eaLnBrk="1" latinLnBrk="1" hangingPunct="1"/>
            <a:r>
              <a:rPr kumimoji="0" lang="en-US"/>
              <a:t>Fourth level</a:t>
            </a:r>
          </a:p>
          <a:p>
            <a:pPr lvl="4" eaLnBrk="1" latinLnBrk="1" hangingPunct="1"/>
            <a:r>
              <a:rPr kumimoji="0" lang="en-US"/>
              <a:t>Fifth level</a:t>
            </a:r>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157480"/>
            <a:ext cx="10871200" cy="1341120"/>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am2.co/shortcuts</a:t>
              </a:r>
            </a:p>
          </p:txBody>
        </p:sp>
      </p:grpSp>
    </p:spTree>
    <p:extLst>
      <p:ext uri="{BB962C8B-B14F-4D97-AF65-F5344CB8AC3E}">
        <p14:creationId xmlns:p14="http://schemas.microsoft.com/office/powerpoint/2010/main" val="246929186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0CA64C3-52E6-4C46-841D-1B62023BAE69}"/>
              </a:ext>
            </a:extLst>
          </p:cNvPr>
          <p:cNvPicPr>
            <a:picLocks noChangeAspect="1"/>
          </p:cNvPicPr>
          <p:nvPr userDrawn="1"/>
        </p:nvPicPr>
        <p:blipFill rotWithShape="1">
          <a:blip r:embed="rId13">
            <a:alphaModFix amt="37000"/>
            <a:extLst>
              <a:ext uri="{28A0092B-C50C-407E-A947-70E740481C1C}">
                <a14:useLocalDpi xmlns:a14="http://schemas.microsoft.com/office/drawing/2010/main" val="0"/>
              </a:ext>
            </a:extLst>
          </a:blip>
          <a:srcRect b="2916"/>
          <a:stretch/>
        </p:blipFill>
        <p:spPr>
          <a:xfrm>
            <a:off x="0" y="-1"/>
            <a:ext cx="12192000" cy="6907337"/>
          </a:xfrm>
          <a:prstGeom prst="rect">
            <a:avLst/>
          </a:prstGeom>
        </p:spPr>
      </p:pic>
      <p:sp>
        <p:nvSpPr>
          <p:cNvPr id="9" name="Rectangle 8">
            <a:extLst>
              <a:ext uri="{FF2B5EF4-FFF2-40B4-BE49-F238E27FC236}">
                <a16:creationId xmlns:a16="http://schemas.microsoft.com/office/drawing/2014/main" id="{0C8D1EF6-BC95-4950-9A6D-0945238C56F3}"/>
              </a:ext>
            </a:extLst>
          </p:cNvPr>
          <p:cNvSpPr/>
          <p:nvPr userDrawn="1"/>
        </p:nvSpPr>
        <p:spPr>
          <a:xfrm flipV="1">
            <a:off x="0" y="6176959"/>
            <a:ext cx="12192000" cy="7303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AD01841-9B21-4B87-9AA6-BED319F0F485}"/>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8F31A62-C2FB-4374-A38E-38F091E161D7}"/>
              </a:ext>
            </a:extLst>
          </p:cNvPr>
          <p:cNvSpPr>
            <a:spLocks noGrp="1"/>
          </p:cNvSpPr>
          <p:nvPr>
            <p:ph type="body" idx="1"/>
          </p:nvPr>
        </p:nvSpPr>
        <p:spPr>
          <a:xfrm>
            <a:off x="838200" y="1157801"/>
            <a:ext cx="10515600" cy="50191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F01D74-6366-4EDF-8EC4-7B4CBAC623FC}"/>
              </a:ext>
            </a:extLst>
          </p:cNvPr>
          <p:cNvSpPr>
            <a:spLocks noGrp="1"/>
          </p:cNvSpPr>
          <p:nvPr>
            <p:ph type="dt" sz="half" idx="2"/>
          </p:nvPr>
        </p:nvSpPr>
        <p:spPr>
          <a:xfrm>
            <a:off x="838200" y="185868"/>
            <a:ext cx="2743200" cy="159262"/>
          </a:xfrm>
          <a:prstGeom prst="rect">
            <a:avLst/>
          </a:prstGeom>
        </p:spPr>
        <p:txBody>
          <a:bodyPr vert="horz" lIns="91440" tIns="45720" rIns="91440" bIns="45720" rtlCol="0" anchor="b"/>
          <a:lstStyle>
            <a:lvl1pPr algn="l">
              <a:defRPr sz="900">
                <a:solidFill>
                  <a:schemeClr val="bg2">
                    <a:lumMod val="25000"/>
                  </a:schemeClr>
                </a:solidFill>
                <a:latin typeface="Ubuntu" panose="020B0504030602030204" pitchFamily="34" charset="0"/>
              </a:defRPr>
            </a:lvl1pPr>
          </a:lstStyle>
          <a:p>
            <a:r>
              <a:rPr lang="en-US"/>
              <a:t>July 17, 2018</a:t>
            </a:r>
            <a:endParaRPr lang="en-US" dirty="0"/>
          </a:p>
        </p:txBody>
      </p:sp>
      <p:sp>
        <p:nvSpPr>
          <p:cNvPr id="5" name="Footer Placeholder 4">
            <a:extLst>
              <a:ext uri="{FF2B5EF4-FFF2-40B4-BE49-F238E27FC236}">
                <a16:creationId xmlns:a16="http://schemas.microsoft.com/office/drawing/2014/main" id="{EE90D719-CB25-4662-8394-323907594D86}"/>
              </a:ext>
            </a:extLst>
          </p:cNvPr>
          <p:cNvSpPr>
            <a:spLocks noGrp="1"/>
          </p:cNvSpPr>
          <p:nvPr>
            <p:ph type="ftr" sz="quarter" idx="3"/>
          </p:nvPr>
        </p:nvSpPr>
        <p:spPr>
          <a:xfrm>
            <a:off x="838200" y="6356351"/>
            <a:ext cx="4114800" cy="253032"/>
          </a:xfrm>
          <a:prstGeom prst="rect">
            <a:avLst/>
          </a:prstGeom>
        </p:spPr>
        <p:txBody>
          <a:bodyPr vert="horz" lIns="91440" tIns="45720" rIns="91440" bIns="45720" rtlCol="0" anchor="ctr"/>
          <a:lstStyle>
            <a:lvl1pPr algn="l">
              <a:defRPr sz="900" i="1">
                <a:solidFill>
                  <a:schemeClr val="bg2">
                    <a:lumMod val="25000"/>
                  </a:schemeClr>
                </a:solidFill>
                <a:latin typeface="Ubuntu" panose="020B0504030602030204" pitchFamily="34" charset="0"/>
              </a:defRPr>
            </a:lvl1pPr>
          </a:lstStyle>
          <a:p>
            <a:endParaRPr lang="en-US" dirty="0"/>
          </a:p>
        </p:txBody>
      </p:sp>
      <p:sp>
        <p:nvSpPr>
          <p:cNvPr id="6" name="Slide Number Placeholder 5">
            <a:extLst>
              <a:ext uri="{FF2B5EF4-FFF2-40B4-BE49-F238E27FC236}">
                <a16:creationId xmlns:a16="http://schemas.microsoft.com/office/drawing/2014/main" id="{326A1C20-CA84-4097-9F7C-443094CC7979}"/>
              </a:ext>
            </a:extLst>
          </p:cNvPr>
          <p:cNvSpPr>
            <a:spLocks noGrp="1"/>
          </p:cNvSpPr>
          <p:nvPr>
            <p:ph type="sldNum" sz="quarter" idx="4"/>
          </p:nvPr>
        </p:nvSpPr>
        <p:spPr>
          <a:xfrm>
            <a:off x="8610600" y="185868"/>
            <a:ext cx="2743200" cy="159262"/>
          </a:xfrm>
          <a:prstGeom prst="rect">
            <a:avLst/>
          </a:prstGeom>
        </p:spPr>
        <p:txBody>
          <a:bodyPr vert="horz" lIns="91440" tIns="45720" rIns="91440" bIns="45720" rtlCol="0" anchor="b"/>
          <a:lstStyle>
            <a:lvl1pPr>
              <a:defRPr lang="en-US" sz="900" smtClean="0">
                <a:solidFill>
                  <a:schemeClr val="bg2">
                    <a:lumMod val="25000"/>
                  </a:schemeClr>
                </a:solidFill>
                <a:latin typeface="Ubuntu" panose="020B0504030602030204" pitchFamily="34" charset="0"/>
              </a:defRPr>
            </a:lvl1pPr>
          </a:lstStyle>
          <a:p>
            <a:pPr algn="r"/>
            <a:r>
              <a:rPr lang="en-US" dirty="0"/>
              <a:t> Slide </a:t>
            </a:r>
            <a:fld id="{6D36E5DF-83DD-443F-AB29-C151CA6B05E0}" type="slidenum">
              <a:rPr smtClean="0"/>
              <a:pPr algn="r"/>
              <a:t>‹#›</a:t>
            </a:fld>
            <a:endParaRPr dirty="0"/>
          </a:p>
        </p:txBody>
      </p:sp>
      <p:pic>
        <p:nvPicPr>
          <p:cNvPr id="11" name="Picture 10">
            <a:extLst>
              <a:ext uri="{FF2B5EF4-FFF2-40B4-BE49-F238E27FC236}">
                <a16:creationId xmlns:a16="http://schemas.microsoft.com/office/drawing/2014/main" id="{3E8A976B-20EA-544A-96BB-9C34C955473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133686" y="6350174"/>
            <a:ext cx="1296040" cy="259208"/>
          </a:xfrm>
          <a:prstGeom prst="rect">
            <a:avLst/>
          </a:prstGeom>
        </p:spPr>
      </p:pic>
    </p:spTree>
    <p:extLst>
      <p:ext uri="{BB962C8B-B14F-4D97-AF65-F5344CB8AC3E}">
        <p14:creationId xmlns:p14="http://schemas.microsoft.com/office/powerpoint/2010/main" val="316197961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p:txStyles>
    <p:titleStyle>
      <a:lvl1pPr algn="l" defTabSz="914400" rtl="0" eaLnBrk="1" latinLnBrk="0" hangingPunct="1">
        <a:lnSpc>
          <a:spcPct val="90000"/>
        </a:lnSpc>
        <a:spcBef>
          <a:spcPct val="0"/>
        </a:spcBef>
        <a:buNone/>
        <a:defRPr sz="4400" kern="1200">
          <a:solidFill>
            <a:schemeClr val="bg2">
              <a:lumMod val="25000"/>
            </a:schemeClr>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Clr>
          <a:srgbClr val="C41230"/>
        </a:buClr>
        <a:buFont typeface="Arial" panose="020B0604020202020204" pitchFamily="34" charset="0"/>
        <a:buChar char="•"/>
        <a:defRPr sz="2800" kern="1200">
          <a:solidFill>
            <a:schemeClr val="bg2">
              <a:lumMod val="25000"/>
            </a:schemeClr>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Clr>
          <a:srgbClr val="C41230"/>
        </a:buClr>
        <a:buFont typeface="Arial" panose="020B0604020202020204" pitchFamily="34" charset="0"/>
        <a:buChar char="•"/>
        <a:defRPr sz="2400" kern="1200">
          <a:solidFill>
            <a:schemeClr val="bg2">
              <a:lumMod val="25000"/>
            </a:schemeClr>
          </a:solidFill>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Clr>
          <a:srgbClr val="C41230"/>
        </a:buClr>
        <a:buFont typeface="Arial" panose="020B0604020202020204" pitchFamily="34" charset="0"/>
        <a:buChar char="•"/>
        <a:defRPr sz="2000" kern="1200">
          <a:solidFill>
            <a:schemeClr val="bg2">
              <a:lumMod val="25000"/>
            </a:schemeClr>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png"/><Relationship Id="rId3" Type="http://schemas.openxmlformats.org/officeDocument/2006/relationships/slide" Target="slide14.xml"/><Relationship Id="rId7" Type="http://schemas.openxmlformats.org/officeDocument/2006/relationships/image" Target="../media/image43.png"/><Relationship Id="rId12" Type="http://schemas.openxmlformats.org/officeDocument/2006/relationships/slide" Target="slide55.xml"/><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slide" Target="slide25.xml"/><Relationship Id="rId11"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slide" Target="slide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41.tmp"/></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8.png"/><Relationship Id="rId4"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am2.co/RemapSSM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3.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4.png"/><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jpe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1.png"/><Relationship Id="rId5" Type="http://schemas.openxmlformats.org/officeDocument/2006/relationships/image" Target="../media/image16.jpe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3.png"/><Relationship Id="rId14" Type="http://schemas.openxmlformats.org/officeDocument/2006/relationships/image" Target="../media/image24.jpe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70.png"/><Relationship Id="rId4"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3" Type="http://schemas.openxmlformats.org/officeDocument/2006/relationships/hyperlink" Target="http://bit.ly/MagicGuids" TargetMode="External"/><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2.jp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hyperlink" Target="http://www.davidklee.net/2015/11/30/summon-blue-screens-of-death-for-testing-purposes-only-of-course/" TargetMode="Externa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hyperlink" Target="http://thomaslarock.com/2016/01/pause-sql-server-service-before-restarting/"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thomaslarock.com/2016/01/pause-sql-server-service-before-restarting/" TargetMode="External"/><Relationship Id="rId3" Type="http://schemas.openxmlformats.org/officeDocument/2006/relationships/hyperlink" Target="http://am2.co/RemapSSMS" TargetMode="External"/><Relationship Id="rId7" Type="http://schemas.openxmlformats.org/officeDocument/2006/relationships/hyperlink" Target="http://www.davidklee.net/2015/11/30/summon-blue-screens-of-death-for-testing-purposes-only-of-course/" TargetMode="External"/><Relationship Id="rId2" Type="http://schemas.openxmlformats.org/officeDocument/2006/relationships/hyperlink" Target="https://amtwo.co/shortcuts" TargetMode="External"/><Relationship Id="rId1" Type="http://schemas.openxmlformats.org/officeDocument/2006/relationships/slideLayout" Target="../slideLayouts/slideLayout11.xml"/><Relationship Id="rId6" Type="http://schemas.openxmlformats.org/officeDocument/2006/relationships/hyperlink" Target="http://bit.ly/MagicGuids" TargetMode="External"/><Relationship Id="rId5" Type="http://schemas.openxmlformats.org/officeDocument/2006/relationships/hyperlink" Target="https://github.com/kevcunnane/ssmskeymap" TargetMode="External"/><Relationship Id="rId4" Type="http://schemas.openxmlformats.org/officeDocument/2006/relationships/hyperlink" Target="https://amtwo.co/shortcuts-pp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www.dbatools.io/slack"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hyperlink" Target="SQLslack.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dirty="0"/>
              <a:t>Andy Mallon</a:t>
            </a:r>
          </a:p>
        </p:txBody>
      </p:sp>
      <p:sp>
        <p:nvSpPr>
          <p:cNvPr id="2" name="Title 1"/>
          <p:cNvSpPr>
            <a:spLocks noGrp="1"/>
          </p:cNvSpPr>
          <p:nvPr>
            <p:ph type="title"/>
          </p:nvPr>
        </p:nvSpPr>
        <p:spPr/>
        <p:txBody>
          <a:bodyPr/>
          <a:lstStyle/>
          <a:p>
            <a:r>
              <a:rPr lang="en-US" dirty="0"/>
              <a:t>Shortcuts from an Impatient DBA</a:t>
            </a:r>
          </a:p>
        </p:txBody>
      </p:sp>
    </p:spTree>
    <p:extLst>
      <p:ext uri="{BB962C8B-B14F-4D97-AF65-F5344CB8AC3E}">
        <p14:creationId xmlns:p14="http://schemas.microsoft.com/office/powerpoint/2010/main" val="273960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I'm also </a:t>
            </a:r>
            <a:r>
              <a:rPr lang="en-US" sz="4800" dirty="0" err="1"/>
              <a:t>gonna</a:t>
            </a:r>
            <a:r>
              <a:rPr lang="en-US" sz="4800" dirty="0"/>
              <a:t> need you to go ahead </a:t>
            </a:r>
            <a:br>
              <a:rPr lang="en-US" sz="4800" dirty="0"/>
            </a:br>
            <a:r>
              <a:rPr lang="en-US" sz="4800" dirty="0"/>
              <a:t>and silence your mobile phones</a:t>
            </a:r>
          </a:p>
        </p:txBody>
      </p:sp>
      <p:sp>
        <p:nvSpPr>
          <p:cNvPr id="3" name="Text Placeholder 2"/>
          <p:cNvSpPr>
            <a:spLocks noGrp="1"/>
          </p:cNvSpPr>
          <p:nvPr>
            <p:ph type="body" idx="1"/>
          </p:nvPr>
        </p:nvSpPr>
        <p:spPr/>
        <p:txBody>
          <a:bodyPr>
            <a:normAutofit/>
          </a:bodyPr>
          <a:lstStyle/>
          <a:p>
            <a:r>
              <a:rPr lang="en-US" sz="2800" dirty="0"/>
              <a:t>Yea…….You apparently didn’t put one of the new coversheets on your TPS reports.</a:t>
            </a:r>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tretch/>
        </p:blipFill>
        <p:spPr>
          <a:xfrm>
            <a:off x="3623733" y="1905000"/>
            <a:ext cx="7586133" cy="4267200"/>
          </a:xfrm>
        </p:spPr>
      </p:pic>
    </p:spTree>
    <p:extLst>
      <p:ext uri="{BB962C8B-B14F-4D97-AF65-F5344CB8AC3E}">
        <p14:creationId xmlns:p14="http://schemas.microsoft.com/office/powerpoint/2010/main" val="744002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are we here?</a:t>
            </a:r>
            <a:endParaRPr lang="en-US" dirty="0"/>
          </a:p>
        </p:txBody>
      </p:sp>
      <p:sp>
        <p:nvSpPr>
          <p:cNvPr id="3" name="Content Placeholder 2"/>
          <p:cNvSpPr>
            <a:spLocks noGrp="1"/>
          </p:cNvSpPr>
          <p:nvPr>
            <p:ph idx="1"/>
          </p:nvPr>
        </p:nvSpPr>
        <p:spPr>
          <a:xfrm>
            <a:off x="816863" y="1803400"/>
            <a:ext cx="6700135" cy="4323080"/>
          </a:xfrm>
        </p:spPr>
        <p:txBody>
          <a:bodyPr>
            <a:normAutofit/>
          </a:bodyPr>
          <a:lstStyle/>
          <a:p>
            <a:r>
              <a:rPr lang="en-US" dirty="0"/>
              <a:t>This is a performance tuning session</a:t>
            </a:r>
          </a:p>
          <a:p>
            <a:endParaRPr lang="en-US" dirty="0"/>
          </a:p>
          <a:p>
            <a:r>
              <a:rPr lang="en-US" dirty="0"/>
              <a:t>We’re just tuning the other side of the keyboard</a:t>
            </a:r>
          </a:p>
        </p:txBody>
      </p:sp>
      <p:pic>
        <p:nvPicPr>
          <p:cNvPr id="5" name="Picture 4"/>
          <p:cNvPicPr>
            <a:picLocks noChangeAspect="1"/>
          </p:cNvPicPr>
          <p:nvPr/>
        </p:nvPicPr>
        <p:blipFill>
          <a:blip r:embed="rId3"/>
          <a:stretch>
            <a:fillRect/>
          </a:stretch>
        </p:blipFill>
        <p:spPr>
          <a:xfrm>
            <a:off x="7675305" y="652736"/>
            <a:ext cx="4437830" cy="5628109"/>
          </a:xfrm>
          <a:prstGeom prst="rect">
            <a:avLst/>
          </a:prstGeom>
        </p:spPr>
      </p:pic>
      <p:sp>
        <p:nvSpPr>
          <p:cNvPr id="6" name="TextBox 5"/>
          <p:cNvSpPr txBox="1"/>
          <p:nvPr/>
        </p:nvSpPr>
        <p:spPr>
          <a:xfrm>
            <a:off x="10507465" y="6262677"/>
            <a:ext cx="1216235" cy="215444"/>
          </a:xfrm>
          <a:prstGeom prst="rect">
            <a:avLst/>
          </a:prstGeom>
          <a:noFill/>
        </p:spPr>
        <p:txBody>
          <a:bodyPr wrap="square" rtlCol="0">
            <a:spAutoFit/>
          </a:bodyPr>
          <a:lstStyle/>
          <a:p>
            <a:r>
              <a:rPr lang="en-US" sz="800" dirty="0"/>
              <a:t>©1994 Bill Watterson</a:t>
            </a:r>
          </a:p>
        </p:txBody>
      </p:sp>
    </p:spTree>
    <p:extLst>
      <p:ext uri="{BB962C8B-B14F-4D97-AF65-F5344CB8AC3E}">
        <p14:creationId xmlns:p14="http://schemas.microsoft.com/office/powerpoint/2010/main" val="40453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16863" y="1803400"/>
            <a:ext cx="6700135" cy="4323080"/>
          </a:xfrm>
        </p:spPr>
        <p:txBody>
          <a:bodyPr>
            <a:normAutofit fontScale="92500" lnSpcReduction="20000"/>
          </a:bodyPr>
          <a:lstStyle/>
          <a:p>
            <a:r>
              <a:rPr lang="en-US" dirty="0"/>
              <a:t>SSMS Keyboard shortcuts</a:t>
            </a:r>
          </a:p>
          <a:p>
            <a:r>
              <a:rPr lang="en-US" dirty="0"/>
              <a:t>Other SSMS shortcuts &amp; tricks</a:t>
            </a:r>
          </a:p>
          <a:p>
            <a:r>
              <a:rPr lang="en-US" dirty="0"/>
              <a:t>Windows Keyboard shortcuts</a:t>
            </a:r>
          </a:p>
          <a:p>
            <a:r>
              <a:rPr lang="en-US" dirty="0"/>
              <a:t>Other Windows shortcuts &amp; tricks</a:t>
            </a:r>
          </a:p>
          <a:p>
            <a:endParaRPr lang="en-US" dirty="0"/>
          </a:p>
          <a:p>
            <a:r>
              <a:rPr lang="en-US" dirty="0"/>
              <a:t>Everyone should learn at least one thing!</a:t>
            </a:r>
          </a:p>
        </p:txBody>
      </p:sp>
    </p:spTree>
    <p:extLst>
      <p:ext uri="{BB962C8B-B14F-4D97-AF65-F5344CB8AC3E}">
        <p14:creationId xmlns:p14="http://schemas.microsoft.com/office/powerpoint/2010/main" val="2733088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CAE81F9B-0111-4471-8328-B1C98F772E75}"/>
                  </a:ext>
                </a:extLst>
              </p:cNvPr>
              <p:cNvGraphicFramePr>
                <a:graphicFrameLocks noChangeAspect="1"/>
              </p:cNvGraphicFramePr>
              <p:nvPr>
                <p:extLst>
                  <p:ext uri="{D42A27DB-BD31-4B8C-83A1-F6EECF244321}">
                    <p14:modId xmlns:p14="http://schemas.microsoft.com/office/powerpoint/2010/main" val="3600947581"/>
                  </p:ext>
                </p:extLst>
              </p:nvPr>
            </p:nvGraphicFramePr>
            <p:xfrm>
              <a:off x="711706" y="166799"/>
              <a:ext cx="5384294" cy="3028665"/>
            </p:xfrm>
            <a:graphic>
              <a:graphicData uri="http://schemas.microsoft.com/office/powerpoint/2016/sectionzoom">
                <psez:sectionZm>
                  <psez:sectionZmObj sectionId="{E5CC766F-5778-4E9C-9230-22B27B073EB3}">
                    <psez:zmPr id="{E6F33B71-BC92-479B-A2BE-E7F90439D67A}" transitionDur="1000">
                      <p166:blipFill xmlns:p166="http://schemas.microsoft.com/office/powerpoint/2016/6/main">
                        <a:blip r:embed="rId2"/>
                        <a:stretch>
                          <a:fillRect/>
                        </a:stretch>
                      </p166:blipFill>
                      <p166:spPr xmlns:p166="http://schemas.microsoft.com/office/powerpoint/2016/6/main">
                        <a:xfrm>
                          <a:off x="0" y="0"/>
                          <a:ext cx="5384294" cy="3028665"/>
                        </a:xfrm>
                        <a:prstGeom prst="rect">
                          <a:avLst/>
                        </a:prstGeom>
                        <a:ln w="3175">
                          <a:solidFill>
                            <a:prstClr val="ltGray"/>
                          </a:solidFill>
                        </a:ln>
                      </p166:spPr>
                    </psez:zmPr>
                  </psez:sectionZmObj>
                </psez:sectionZm>
              </a:graphicData>
            </a:graphic>
          </p:graphicFrame>
        </mc:Choice>
        <mc:Fallback xmlns="">
          <p:pic>
            <p:nvPicPr>
              <p:cNvPr id="9" name="Section Zoom 8">
                <a:hlinkClick r:id="rId3" action="ppaction://hlinksldjump"/>
                <a:extLst>
                  <a:ext uri="{FF2B5EF4-FFF2-40B4-BE49-F238E27FC236}">
                    <a16:creationId xmlns:a16="http://schemas.microsoft.com/office/drawing/2014/main" id="{CAE81F9B-0111-4471-8328-B1C98F772E75}"/>
                  </a:ext>
                </a:extLst>
              </p:cNvPr>
              <p:cNvPicPr>
                <a:picLocks noGrp="1" noRot="1" noChangeAspect="1" noMove="1" noResize="1" noEditPoints="1" noAdjustHandles="1" noChangeArrowheads="1" noChangeShapeType="1"/>
              </p:cNvPicPr>
              <p:nvPr/>
            </p:nvPicPr>
            <p:blipFill>
              <a:blip r:embed="rId4"/>
              <a:stretch>
                <a:fillRect/>
              </a:stretch>
            </p:blipFill>
            <p:spPr>
              <a:xfrm>
                <a:off x="711706" y="166799"/>
                <a:ext cx="5384294" cy="302866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E9A91E07-B4EF-4950-A1E4-41C21A047209}"/>
                  </a:ext>
                </a:extLst>
              </p:cNvPr>
              <p:cNvGraphicFramePr>
                <a:graphicFrameLocks noChangeAspect="1"/>
              </p:cNvGraphicFramePr>
              <p:nvPr>
                <p:extLst>
                  <p:ext uri="{D42A27DB-BD31-4B8C-83A1-F6EECF244321}">
                    <p14:modId xmlns:p14="http://schemas.microsoft.com/office/powerpoint/2010/main" val="365545033"/>
                  </p:ext>
                </p:extLst>
              </p:nvPr>
            </p:nvGraphicFramePr>
            <p:xfrm>
              <a:off x="6096000" y="166798"/>
              <a:ext cx="5384294" cy="3028665"/>
            </p:xfrm>
            <a:graphic>
              <a:graphicData uri="http://schemas.microsoft.com/office/powerpoint/2016/sectionzoom">
                <psez:sectionZm>
                  <psez:sectionZmObj sectionId="{190FA19F-9496-40F9-AB68-177431797B54}">
                    <psez:zmPr id="{00E6A014-C7E3-4AA3-AAED-715E66D0FEDA}" transitionDur="1000">
                      <p166:blipFill xmlns:p166="http://schemas.microsoft.com/office/powerpoint/2016/6/main">
                        <a:blip r:embed="rId5"/>
                        <a:stretch>
                          <a:fillRect/>
                        </a:stretch>
                      </p166:blipFill>
                      <p166:spPr xmlns:p166="http://schemas.microsoft.com/office/powerpoint/2016/6/main">
                        <a:xfrm>
                          <a:off x="0" y="0"/>
                          <a:ext cx="5384294" cy="3028665"/>
                        </a:xfrm>
                        <a:prstGeom prst="rect">
                          <a:avLst/>
                        </a:prstGeom>
                        <a:ln w="3175">
                          <a:solidFill>
                            <a:prstClr val="ltGray"/>
                          </a:solidFill>
                        </a:ln>
                      </p166:spPr>
                    </psez:zmPr>
                  </psez:sectionZmObj>
                </psez:sectionZm>
              </a:graphicData>
            </a:graphic>
          </p:graphicFrame>
        </mc:Choice>
        <mc:Fallback xmlns="">
          <p:pic>
            <p:nvPicPr>
              <p:cNvPr id="11" name="Section Zoom 10">
                <a:hlinkClick r:id="rId6" action="ppaction://hlinksldjump"/>
                <a:extLst>
                  <a:ext uri="{FF2B5EF4-FFF2-40B4-BE49-F238E27FC236}">
                    <a16:creationId xmlns:a16="http://schemas.microsoft.com/office/drawing/2014/main" id="{E9A91E07-B4EF-4950-A1E4-41C21A047209}"/>
                  </a:ext>
                </a:extLst>
              </p:cNvPr>
              <p:cNvPicPr>
                <a:picLocks noGrp="1" noRot="1" noChangeAspect="1" noMove="1" noResize="1" noEditPoints="1" noAdjustHandles="1" noChangeArrowheads="1" noChangeShapeType="1"/>
              </p:cNvPicPr>
              <p:nvPr/>
            </p:nvPicPr>
            <p:blipFill>
              <a:blip r:embed="rId7"/>
              <a:stretch>
                <a:fillRect/>
              </a:stretch>
            </p:blipFill>
            <p:spPr>
              <a:xfrm>
                <a:off x="6096000" y="166798"/>
                <a:ext cx="5384294" cy="302866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6503DA33-C6FA-463F-99FB-936780D3805C}"/>
                  </a:ext>
                </a:extLst>
              </p:cNvPr>
              <p:cNvGraphicFramePr>
                <a:graphicFrameLocks noChangeAspect="1"/>
              </p:cNvGraphicFramePr>
              <p:nvPr>
                <p:extLst>
                  <p:ext uri="{D42A27DB-BD31-4B8C-83A1-F6EECF244321}">
                    <p14:modId xmlns:p14="http://schemas.microsoft.com/office/powerpoint/2010/main" val="2463650848"/>
                  </p:ext>
                </p:extLst>
              </p:nvPr>
            </p:nvGraphicFramePr>
            <p:xfrm>
              <a:off x="711706" y="3195463"/>
              <a:ext cx="5384294" cy="3028665"/>
            </p:xfrm>
            <a:graphic>
              <a:graphicData uri="http://schemas.microsoft.com/office/powerpoint/2016/sectionzoom">
                <psez:sectionZm>
                  <psez:sectionZmObj sectionId="{E8522F79-52B2-44CB-81A3-84C7AD62F01B}">
                    <psez:zmPr id="{750ACA5A-3B30-4270-A8AF-DE3D45E010F6}" transitionDur="1000">
                      <p166:blipFill xmlns:p166="http://schemas.microsoft.com/office/powerpoint/2016/6/main">
                        <a:blip r:embed="rId8"/>
                        <a:stretch>
                          <a:fillRect/>
                        </a:stretch>
                      </p166:blipFill>
                      <p166:spPr xmlns:p166="http://schemas.microsoft.com/office/powerpoint/2016/6/main">
                        <a:xfrm>
                          <a:off x="0" y="0"/>
                          <a:ext cx="5384294" cy="3028665"/>
                        </a:xfrm>
                        <a:prstGeom prst="rect">
                          <a:avLst/>
                        </a:prstGeom>
                        <a:ln w="3175">
                          <a:solidFill>
                            <a:prstClr val="ltGray"/>
                          </a:solidFill>
                        </a:ln>
                      </p166:spPr>
                    </psez:zmPr>
                  </psez:sectionZmObj>
                </psez:sectionZm>
              </a:graphicData>
            </a:graphic>
          </p:graphicFrame>
        </mc:Choice>
        <mc:Fallback xmlns="">
          <p:pic>
            <p:nvPicPr>
              <p:cNvPr id="13" name="Section Zoom 12">
                <a:hlinkClick r:id="rId9" action="ppaction://hlinksldjump"/>
                <a:extLst>
                  <a:ext uri="{FF2B5EF4-FFF2-40B4-BE49-F238E27FC236}">
                    <a16:creationId xmlns:a16="http://schemas.microsoft.com/office/drawing/2014/main" id="{6503DA33-C6FA-463F-99FB-936780D3805C}"/>
                  </a:ext>
                </a:extLst>
              </p:cNvPr>
              <p:cNvPicPr>
                <a:picLocks noGrp="1" noRot="1" noChangeAspect="1" noMove="1" noResize="1" noEditPoints="1" noAdjustHandles="1" noChangeArrowheads="1" noChangeShapeType="1"/>
              </p:cNvPicPr>
              <p:nvPr/>
            </p:nvPicPr>
            <p:blipFill>
              <a:blip r:embed="rId10"/>
              <a:stretch>
                <a:fillRect/>
              </a:stretch>
            </p:blipFill>
            <p:spPr>
              <a:xfrm>
                <a:off x="711706" y="3195463"/>
                <a:ext cx="5384294" cy="3028665"/>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2DF44901-DCD9-4552-BB01-572DEE5692A5}"/>
                  </a:ext>
                </a:extLst>
              </p:cNvPr>
              <p:cNvGraphicFramePr>
                <a:graphicFrameLocks noChangeAspect="1"/>
              </p:cNvGraphicFramePr>
              <p:nvPr>
                <p:extLst>
                  <p:ext uri="{D42A27DB-BD31-4B8C-83A1-F6EECF244321}">
                    <p14:modId xmlns:p14="http://schemas.microsoft.com/office/powerpoint/2010/main" val="3313352691"/>
                  </p:ext>
                </p:extLst>
              </p:nvPr>
            </p:nvGraphicFramePr>
            <p:xfrm>
              <a:off x="6096000" y="3195464"/>
              <a:ext cx="5384294" cy="3028665"/>
            </p:xfrm>
            <a:graphic>
              <a:graphicData uri="http://schemas.microsoft.com/office/powerpoint/2016/sectionzoom">
                <psez:sectionZm>
                  <psez:sectionZmObj sectionId="{82392879-FF7C-4638-A7ED-63F82FEFA4FF}">
                    <psez:zmPr id="{45BB7E67-9DE5-4267-9FF2-32AD06C91816}" transitionDur="1000">
                      <p166:blipFill xmlns:p166="http://schemas.microsoft.com/office/powerpoint/2016/6/main">
                        <a:blip r:embed="rId11"/>
                        <a:stretch>
                          <a:fillRect/>
                        </a:stretch>
                      </p166:blipFill>
                      <p166:spPr xmlns:p166="http://schemas.microsoft.com/office/powerpoint/2016/6/main">
                        <a:xfrm>
                          <a:off x="0" y="0"/>
                          <a:ext cx="5384294" cy="3028665"/>
                        </a:xfrm>
                        <a:prstGeom prst="rect">
                          <a:avLst/>
                        </a:prstGeom>
                        <a:ln w="3175">
                          <a:solidFill>
                            <a:prstClr val="ltGray"/>
                          </a:solidFill>
                        </a:ln>
                      </p166:spPr>
                    </psez:zmPr>
                  </psez:sectionZmObj>
                </psez:sectionZm>
              </a:graphicData>
            </a:graphic>
          </p:graphicFrame>
        </mc:Choice>
        <mc:Fallback xmlns="">
          <p:pic>
            <p:nvPicPr>
              <p:cNvPr id="15" name="Section Zoom 14">
                <a:hlinkClick r:id="rId12" action="ppaction://hlinksldjump"/>
                <a:extLst>
                  <a:ext uri="{FF2B5EF4-FFF2-40B4-BE49-F238E27FC236}">
                    <a16:creationId xmlns:a16="http://schemas.microsoft.com/office/drawing/2014/main" id="{2DF44901-DCD9-4552-BB01-572DEE5692A5}"/>
                  </a:ext>
                </a:extLst>
              </p:cNvPr>
              <p:cNvPicPr>
                <a:picLocks noGrp="1" noRot="1" noChangeAspect="1" noMove="1" noResize="1" noEditPoints="1" noAdjustHandles="1" noChangeArrowheads="1" noChangeShapeType="1"/>
              </p:cNvPicPr>
              <p:nvPr/>
            </p:nvPicPr>
            <p:blipFill>
              <a:blip r:embed="rId13"/>
              <a:stretch>
                <a:fillRect/>
              </a:stretch>
            </p:blipFill>
            <p:spPr>
              <a:xfrm>
                <a:off x="6096000" y="3195464"/>
                <a:ext cx="5384294" cy="3028665"/>
              </a:xfrm>
              <a:prstGeom prst="rect">
                <a:avLst/>
              </a:prstGeom>
              <a:ln w="3175">
                <a:solidFill>
                  <a:prstClr val="ltGray"/>
                </a:solidFill>
              </a:ln>
            </p:spPr>
          </p:pic>
        </mc:Fallback>
      </mc:AlternateContent>
    </p:spTree>
    <p:extLst>
      <p:ext uri="{BB962C8B-B14F-4D97-AF65-F5344CB8AC3E}">
        <p14:creationId xmlns:p14="http://schemas.microsoft.com/office/powerpoint/2010/main" val="3283021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idx="1"/>
          </p:nvPr>
        </p:nvSpPr>
        <p:spPr/>
        <p:txBody>
          <a:bodyPr>
            <a:noAutofit/>
          </a:bodyPr>
          <a:lstStyle/>
          <a:p>
            <a:endParaRPr lang="en-US" sz="3200" dirty="0"/>
          </a:p>
        </p:txBody>
      </p:sp>
      <p:sp>
        <p:nvSpPr>
          <p:cNvPr id="5" name="Title 4"/>
          <p:cNvSpPr>
            <a:spLocks noGrp="1"/>
          </p:cNvSpPr>
          <p:nvPr>
            <p:ph type="title"/>
          </p:nvPr>
        </p:nvSpPr>
        <p:spPr/>
        <p:txBody>
          <a:bodyPr>
            <a:normAutofit/>
          </a:bodyPr>
          <a:lstStyle/>
          <a:p>
            <a:r>
              <a:rPr lang="en-US" dirty="0"/>
              <a:t>SSMS keyboard shortcuts</a:t>
            </a:r>
          </a:p>
        </p:txBody>
      </p:sp>
      <p:sp>
        <p:nvSpPr>
          <p:cNvPr id="2" name="Text Placeholder 1"/>
          <p:cNvSpPr>
            <a:spLocks noGrp="1"/>
          </p:cNvSpPr>
          <p:nvPr>
            <p:ph type="body" idx="12"/>
          </p:nvPr>
        </p:nvSpPr>
        <p:spPr/>
        <p:txBody>
          <a:bodyPr/>
          <a:lstStyle/>
          <a:p>
            <a:endParaRPr lang="en-US"/>
          </a:p>
        </p:txBody>
      </p:sp>
    </p:spTree>
    <p:extLst>
      <p:ext uri="{BB962C8B-B14F-4D97-AF65-F5344CB8AC3E}">
        <p14:creationId xmlns:p14="http://schemas.microsoft.com/office/powerpoint/2010/main" val="177599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Keyboard shortcuts</a:t>
            </a:r>
          </a:p>
        </p:txBody>
      </p:sp>
      <p:sp>
        <p:nvSpPr>
          <p:cNvPr id="3" name="Content Placeholder 2"/>
          <p:cNvSpPr>
            <a:spLocks noGrp="1"/>
          </p:cNvSpPr>
          <p:nvPr>
            <p:ph sz="quarter" idx="13"/>
          </p:nvPr>
        </p:nvSpPr>
        <p:spPr>
          <a:xfrm>
            <a:off x="812800" y="2396177"/>
            <a:ext cx="5181600" cy="4358165"/>
          </a:xfrm>
        </p:spPr>
        <p:txBody>
          <a:bodyPr>
            <a:noAutofit/>
          </a:bodyPr>
          <a:lstStyle/>
          <a:p>
            <a:pPr>
              <a:lnSpc>
                <a:spcPct val="80000"/>
              </a:lnSpc>
            </a:pPr>
            <a:r>
              <a:rPr lang="en-US" sz="3000" dirty="0"/>
              <a:t>Ctrl + (Shift +) Tab </a:t>
            </a:r>
          </a:p>
          <a:p>
            <a:pPr>
              <a:lnSpc>
                <a:spcPct val="80000"/>
              </a:lnSpc>
            </a:pPr>
            <a:r>
              <a:rPr lang="en-US" sz="3000" dirty="0"/>
              <a:t>Ctrl + R</a:t>
            </a:r>
          </a:p>
          <a:p>
            <a:pPr>
              <a:lnSpc>
                <a:spcPct val="80000"/>
              </a:lnSpc>
            </a:pPr>
            <a:r>
              <a:rPr lang="en-US" sz="3000" dirty="0"/>
              <a:t>Ctrl + L </a:t>
            </a:r>
          </a:p>
          <a:p>
            <a:pPr>
              <a:lnSpc>
                <a:spcPct val="80000"/>
              </a:lnSpc>
            </a:pPr>
            <a:r>
              <a:rPr lang="en-US" sz="3000" dirty="0"/>
              <a:t>Ctrl + M </a:t>
            </a:r>
          </a:p>
          <a:p>
            <a:pPr>
              <a:lnSpc>
                <a:spcPct val="80000"/>
              </a:lnSpc>
            </a:pPr>
            <a:r>
              <a:rPr lang="en-US" sz="3000" dirty="0"/>
              <a:t>Ctrl + (K,U) / Ctrl + (K,C)</a:t>
            </a:r>
          </a:p>
          <a:p>
            <a:pPr>
              <a:lnSpc>
                <a:spcPct val="80000"/>
              </a:lnSpc>
            </a:pPr>
            <a:r>
              <a:rPr lang="en-US" sz="3000" dirty="0"/>
              <a:t>Shift + Alt + Enter </a:t>
            </a:r>
          </a:p>
          <a:p>
            <a:pPr>
              <a:lnSpc>
                <a:spcPct val="80000"/>
              </a:lnSpc>
            </a:pPr>
            <a:r>
              <a:rPr lang="en-US" sz="3000" dirty="0"/>
              <a:t>Ctrl + U</a:t>
            </a:r>
          </a:p>
        </p:txBody>
      </p:sp>
      <p:sp>
        <p:nvSpPr>
          <p:cNvPr id="5" name="Content Placeholder 4"/>
          <p:cNvSpPr>
            <a:spLocks noGrp="1"/>
          </p:cNvSpPr>
          <p:nvPr>
            <p:ph sz="quarter" idx="14"/>
          </p:nvPr>
        </p:nvSpPr>
        <p:spPr>
          <a:xfrm>
            <a:off x="5994400" y="2396174"/>
            <a:ext cx="6197600" cy="4358167"/>
          </a:xfrm>
        </p:spPr>
        <p:txBody>
          <a:bodyPr>
            <a:noAutofit/>
          </a:bodyPr>
          <a:lstStyle/>
          <a:p>
            <a:pPr>
              <a:lnSpc>
                <a:spcPct val="80000"/>
              </a:lnSpc>
            </a:pPr>
            <a:r>
              <a:rPr lang="en-US" sz="3000" dirty="0"/>
              <a:t>Switch Tabs</a:t>
            </a:r>
          </a:p>
          <a:p>
            <a:pPr>
              <a:lnSpc>
                <a:spcPct val="80000"/>
              </a:lnSpc>
            </a:pPr>
            <a:r>
              <a:rPr lang="en-US" sz="3000" dirty="0"/>
              <a:t>Show/ hide Results pane</a:t>
            </a:r>
          </a:p>
          <a:p>
            <a:pPr>
              <a:lnSpc>
                <a:spcPct val="80000"/>
              </a:lnSpc>
            </a:pPr>
            <a:r>
              <a:rPr lang="en-US" sz="3000" dirty="0"/>
              <a:t>Get estimated execution plan</a:t>
            </a:r>
          </a:p>
          <a:p>
            <a:pPr>
              <a:lnSpc>
                <a:spcPct val="80000"/>
              </a:lnSpc>
            </a:pPr>
            <a:r>
              <a:rPr lang="en-US" sz="3000" dirty="0"/>
              <a:t>Include actual execution plan</a:t>
            </a:r>
          </a:p>
          <a:p>
            <a:pPr>
              <a:lnSpc>
                <a:spcPct val="80000"/>
              </a:lnSpc>
            </a:pPr>
            <a:r>
              <a:rPr lang="en-US" sz="3000" dirty="0"/>
              <a:t>Un/Comment selected text</a:t>
            </a:r>
          </a:p>
          <a:p>
            <a:pPr>
              <a:lnSpc>
                <a:spcPct val="80000"/>
              </a:lnSpc>
            </a:pPr>
            <a:r>
              <a:rPr lang="en-US" sz="3000" dirty="0"/>
              <a:t>Toggle full screen</a:t>
            </a:r>
          </a:p>
          <a:p>
            <a:pPr>
              <a:lnSpc>
                <a:spcPct val="80000"/>
              </a:lnSpc>
            </a:pPr>
            <a:r>
              <a:rPr lang="en-US" sz="3000" dirty="0"/>
              <a:t>Database-selection dropdown</a:t>
            </a:r>
          </a:p>
        </p:txBody>
      </p:sp>
      <p:sp>
        <p:nvSpPr>
          <p:cNvPr id="4" name="Title 1"/>
          <p:cNvSpPr txBox="1">
            <a:spLocks/>
          </p:cNvSpPr>
          <p:nvPr/>
        </p:nvSpPr>
        <p:spPr>
          <a:xfrm>
            <a:off x="924674" y="1642462"/>
            <a:ext cx="8337343" cy="672164"/>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(the ones you might already know)</a:t>
            </a:r>
          </a:p>
        </p:txBody>
      </p:sp>
      <p:sp>
        <p:nvSpPr>
          <p:cNvPr id="7" name="Content Placeholder 2">
            <a:extLst>
              <a:ext uri="{FF2B5EF4-FFF2-40B4-BE49-F238E27FC236}">
                <a16:creationId xmlns:a16="http://schemas.microsoft.com/office/drawing/2014/main" id="{7D2F5008-794E-4395-A226-022B5F31CEF0}"/>
              </a:ext>
            </a:extLst>
          </p:cNvPr>
          <p:cNvSpPr txBox="1">
            <a:spLocks/>
          </p:cNvSpPr>
          <p:nvPr/>
        </p:nvSpPr>
        <p:spPr>
          <a:xfrm>
            <a:off x="812800" y="5690870"/>
            <a:ext cx="9807575" cy="576580"/>
          </a:xfrm>
          <a:prstGeom prst="rect">
            <a:avLst/>
          </a:prstGeom>
        </p:spPr>
        <p:txBody>
          <a:bodyPr vert="horz">
            <a:noAutofit/>
          </a:bodyPr>
          <a:lst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r>
              <a:rPr lang="en-US" sz="3000" dirty="0"/>
              <a:t>Up, Up, Down, Down, Left, Right, Left, Right, B, A, Start</a:t>
            </a:r>
          </a:p>
        </p:txBody>
      </p:sp>
    </p:spTree>
    <p:extLst>
      <p:ext uri="{BB962C8B-B14F-4D97-AF65-F5344CB8AC3E}">
        <p14:creationId xmlns:p14="http://schemas.microsoft.com/office/powerpoint/2010/main" val="250311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CF7F84A-CB39-455C-BDBE-2DF9ECC1EA23}"/>
              </a:ext>
            </a:extLst>
          </p:cNvPr>
          <p:cNvPicPr>
            <a:picLocks noChangeAspect="1"/>
          </p:cNvPicPr>
          <p:nvPr/>
        </p:nvPicPr>
        <p:blipFill>
          <a:blip r:embed="rId3"/>
          <a:stretch>
            <a:fillRect/>
          </a:stretch>
        </p:blipFill>
        <p:spPr>
          <a:xfrm>
            <a:off x="5034913" y="1803796"/>
            <a:ext cx="7157087" cy="4473179"/>
          </a:xfrm>
          <a:prstGeom prst="rect">
            <a:avLst/>
          </a:prstGeom>
        </p:spPr>
      </p:pic>
      <p:sp>
        <p:nvSpPr>
          <p:cNvPr id="13" name="Content Placeholder 2">
            <a:extLst>
              <a:ext uri="{FF2B5EF4-FFF2-40B4-BE49-F238E27FC236}">
                <a16:creationId xmlns:a16="http://schemas.microsoft.com/office/drawing/2014/main" id="{031DB32F-B5F8-4512-A1C9-616D0E725D03}"/>
              </a:ext>
            </a:extLst>
          </p:cNvPr>
          <p:cNvSpPr>
            <a:spLocks noGrp="1"/>
          </p:cNvSpPr>
          <p:nvPr>
            <p:ph sz="quarter" idx="13"/>
          </p:nvPr>
        </p:nvSpPr>
        <p:spPr>
          <a:xfrm>
            <a:off x="812800" y="3429001"/>
            <a:ext cx="4225925" cy="1341120"/>
          </a:xfrm>
        </p:spPr>
        <p:txBody>
          <a:bodyPr>
            <a:noAutofit/>
          </a:bodyPr>
          <a:lstStyle/>
          <a:p>
            <a:pPr>
              <a:lnSpc>
                <a:spcPct val="80000"/>
              </a:lnSpc>
            </a:pPr>
            <a:r>
              <a:rPr lang="en-US" sz="3000" dirty="0"/>
              <a:t>30 free lives</a:t>
            </a:r>
          </a:p>
        </p:txBody>
      </p:sp>
      <p:sp>
        <p:nvSpPr>
          <p:cNvPr id="17" name="Title 16">
            <a:extLst>
              <a:ext uri="{FF2B5EF4-FFF2-40B4-BE49-F238E27FC236}">
                <a16:creationId xmlns:a16="http://schemas.microsoft.com/office/drawing/2014/main" id="{AD62E2A0-719D-4EF3-BB96-4BF27A5BF520}"/>
              </a:ext>
            </a:extLst>
          </p:cNvPr>
          <p:cNvSpPr>
            <a:spLocks noGrp="1"/>
          </p:cNvSpPr>
          <p:nvPr>
            <p:ph type="title"/>
          </p:nvPr>
        </p:nvSpPr>
        <p:spPr/>
        <p:txBody>
          <a:bodyPr/>
          <a:lstStyle/>
          <a:p>
            <a:endParaRPr lang="en-US"/>
          </a:p>
        </p:txBody>
      </p:sp>
      <p:pic>
        <p:nvPicPr>
          <p:cNvPr id="18" name="Picture 17">
            <a:extLst>
              <a:ext uri="{FF2B5EF4-FFF2-40B4-BE49-F238E27FC236}">
                <a16:creationId xmlns:a16="http://schemas.microsoft.com/office/drawing/2014/main" id="{27726284-CB9F-4942-824D-4900F040C8DF}"/>
              </a:ext>
            </a:extLst>
          </p:cNvPr>
          <p:cNvPicPr>
            <a:picLocks noChangeAspect="1"/>
          </p:cNvPicPr>
          <p:nvPr/>
        </p:nvPicPr>
        <p:blipFill>
          <a:blip r:embed="rId4"/>
          <a:stretch>
            <a:fillRect/>
          </a:stretch>
        </p:blipFill>
        <p:spPr>
          <a:xfrm>
            <a:off x="-24393" y="325402"/>
            <a:ext cx="12225918" cy="1103348"/>
          </a:xfrm>
          <a:prstGeom prst="rect">
            <a:avLst/>
          </a:prstGeom>
        </p:spPr>
      </p:pic>
    </p:spTree>
    <p:extLst>
      <p:ext uri="{BB962C8B-B14F-4D97-AF65-F5344CB8AC3E}">
        <p14:creationId xmlns:p14="http://schemas.microsoft.com/office/powerpoint/2010/main" val="312456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sz="3600" dirty="0"/>
              <a:t>(the ones you might not know)</a:t>
            </a:r>
          </a:p>
        </p:txBody>
      </p:sp>
      <p:sp>
        <p:nvSpPr>
          <p:cNvPr id="4" name="Title 3"/>
          <p:cNvSpPr>
            <a:spLocks noGrp="1"/>
          </p:cNvSpPr>
          <p:nvPr>
            <p:ph type="title"/>
          </p:nvPr>
        </p:nvSpPr>
        <p:spPr/>
        <p:txBody>
          <a:bodyPr/>
          <a:lstStyle/>
          <a:p>
            <a:r>
              <a:rPr lang="en-US" dirty="0"/>
              <a:t>More SSMS Keyboard shortcuts</a:t>
            </a:r>
          </a:p>
        </p:txBody>
      </p:sp>
      <p:sp>
        <p:nvSpPr>
          <p:cNvPr id="2" name="Text Placeholder 1"/>
          <p:cNvSpPr>
            <a:spLocks noGrp="1"/>
          </p:cNvSpPr>
          <p:nvPr>
            <p:ph type="body" idx="12"/>
          </p:nvPr>
        </p:nvSpPr>
        <p:spPr/>
        <p:txBody>
          <a:bodyPr/>
          <a:lstStyle/>
          <a:p>
            <a:endParaRPr lang="en-US"/>
          </a:p>
        </p:txBody>
      </p:sp>
    </p:spTree>
    <p:extLst>
      <p:ext uri="{BB962C8B-B14F-4D97-AF65-F5344CB8AC3E}">
        <p14:creationId xmlns:p14="http://schemas.microsoft.com/office/powerpoint/2010/main" val="127049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CTRL + SHIFT + V</a:t>
            </a:r>
          </a:p>
        </p:txBody>
      </p:sp>
      <p:sp>
        <p:nvSpPr>
          <p:cNvPr id="3" name="Content Placeholder 2"/>
          <p:cNvSpPr>
            <a:spLocks noGrp="1"/>
          </p:cNvSpPr>
          <p:nvPr>
            <p:ph idx="1"/>
          </p:nvPr>
        </p:nvSpPr>
        <p:spPr>
          <a:xfrm>
            <a:off x="816864" y="1803401"/>
            <a:ext cx="10871200" cy="2482850"/>
          </a:xfrm>
        </p:spPr>
        <p:txBody>
          <a:bodyPr>
            <a:normAutofit fontScale="92500"/>
          </a:bodyPr>
          <a:lstStyle/>
          <a:p>
            <a:r>
              <a:rPr lang="en-US" dirty="0">
                <a:sym typeface="Wingdings" panose="05000000000000000000" pitchFamily="2" charset="2"/>
              </a:rPr>
              <a:t>Clipboard ring </a:t>
            </a:r>
          </a:p>
          <a:p>
            <a:pPr lvl="1"/>
            <a:r>
              <a:rPr lang="en-US" dirty="0">
                <a:sym typeface="Wingdings" panose="05000000000000000000" pitchFamily="2" charset="2"/>
              </a:rPr>
              <a:t>Pasting the less-than-most-recent thing</a:t>
            </a:r>
          </a:p>
          <a:p>
            <a:pPr lvl="1"/>
            <a:r>
              <a:rPr lang="en-US" dirty="0">
                <a:sym typeface="Wingdings" panose="05000000000000000000" pitchFamily="2" charset="2"/>
              </a:rPr>
              <a:t>Never lose something that only existed on your clipboard</a:t>
            </a:r>
          </a:p>
          <a:p>
            <a:pPr lvl="1"/>
            <a:r>
              <a:rPr lang="en-US" dirty="0">
                <a:sym typeface="Wingdings" panose="05000000000000000000" pitchFamily="2" charset="2"/>
              </a:rPr>
              <a:t>Last 15 clipboard entries</a:t>
            </a:r>
          </a:p>
          <a:p>
            <a:endParaRPr lang="en-US" dirty="0"/>
          </a:p>
          <a:p>
            <a:endParaRPr lang="en-US" dirty="0"/>
          </a:p>
        </p:txBody>
      </p:sp>
      <p:pic>
        <p:nvPicPr>
          <p:cNvPr id="8" name="B2CACD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1468" y="4221955"/>
            <a:ext cx="6819900" cy="2076450"/>
          </a:xfrm>
          <a:prstGeom prst="rect">
            <a:avLst/>
          </a:prstGeom>
        </p:spPr>
      </p:pic>
    </p:spTree>
    <p:extLst>
      <p:ext uri="{BB962C8B-B14F-4D97-AF65-F5344CB8AC3E}">
        <p14:creationId xmlns:p14="http://schemas.microsoft.com/office/powerpoint/2010/main" val="427827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CTRL + ]</a:t>
            </a:r>
            <a:endParaRPr lang="en-US" dirty="0"/>
          </a:p>
        </p:txBody>
      </p:sp>
      <p:sp>
        <p:nvSpPr>
          <p:cNvPr id="3" name="Content Placeholder 2"/>
          <p:cNvSpPr>
            <a:spLocks noGrp="1"/>
          </p:cNvSpPr>
          <p:nvPr>
            <p:ph idx="1"/>
          </p:nvPr>
        </p:nvSpPr>
        <p:spPr>
          <a:xfrm>
            <a:off x="816864" y="1803400"/>
            <a:ext cx="10871200" cy="2339778"/>
          </a:xfrm>
        </p:spPr>
        <p:txBody>
          <a:bodyPr>
            <a:normAutofit lnSpcReduction="10000"/>
          </a:bodyPr>
          <a:lstStyle/>
          <a:p>
            <a:r>
              <a:rPr lang="en-US" dirty="0"/>
              <a:t>Go to BEGIN/END</a:t>
            </a:r>
          </a:p>
          <a:p>
            <a:pPr lvl="1"/>
            <a:r>
              <a:rPr lang="en-US" dirty="0"/>
              <a:t>Put cursor next to a BEGIN, then Ctrl + ] to bring you to corresponding END</a:t>
            </a:r>
          </a:p>
          <a:p>
            <a:pPr lvl="1"/>
            <a:r>
              <a:rPr lang="en-US" dirty="0"/>
              <a:t>Also works with parentheses, </a:t>
            </a:r>
            <a:r>
              <a:rPr lang="en-US" dirty="0" err="1"/>
              <a:t>etc</a:t>
            </a:r>
            <a:endParaRPr lang="en-US" dirty="0"/>
          </a:p>
          <a:p>
            <a:endParaRPr lang="en-US" dirty="0"/>
          </a:p>
        </p:txBody>
      </p:sp>
      <p:pic>
        <p:nvPicPr>
          <p:cNvPr id="9" name="09C209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2681" y="4527081"/>
            <a:ext cx="7867650" cy="1752600"/>
          </a:xfrm>
          <a:prstGeom prst="rect">
            <a:avLst/>
          </a:prstGeom>
        </p:spPr>
      </p:pic>
    </p:spTree>
    <p:extLst>
      <p:ext uri="{BB962C8B-B14F-4D97-AF65-F5344CB8AC3E}">
        <p14:creationId xmlns:p14="http://schemas.microsoft.com/office/powerpoint/2010/main" val="22882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8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916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CTRL + SHIFT + M</a:t>
            </a:r>
            <a:endParaRPr lang="en-US" dirty="0"/>
          </a:p>
        </p:txBody>
      </p:sp>
      <p:sp>
        <p:nvSpPr>
          <p:cNvPr id="3" name="Content Placeholder 2"/>
          <p:cNvSpPr>
            <a:spLocks noGrp="1"/>
          </p:cNvSpPr>
          <p:nvPr>
            <p:ph idx="1"/>
          </p:nvPr>
        </p:nvSpPr>
        <p:spPr>
          <a:xfrm>
            <a:off x="816864" y="1803401"/>
            <a:ext cx="10871200" cy="1425104"/>
          </a:xfrm>
        </p:spPr>
        <p:txBody>
          <a:bodyPr>
            <a:normAutofit fontScale="85000" lnSpcReduction="20000"/>
          </a:bodyPr>
          <a:lstStyle/>
          <a:p>
            <a:r>
              <a:rPr lang="en-US" dirty="0">
                <a:sym typeface="Wingdings" panose="05000000000000000000" pitchFamily="2" charset="2"/>
              </a:rPr>
              <a:t>Template Replacement</a:t>
            </a:r>
          </a:p>
          <a:p>
            <a:pPr lvl="1"/>
            <a:r>
              <a:rPr lang="en-US" dirty="0"/>
              <a:t>Using templates for saved/reusable scripts</a:t>
            </a:r>
          </a:p>
          <a:p>
            <a:pPr lvl="1"/>
            <a:r>
              <a:rPr lang="en-US" dirty="0"/>
              <a:t>&lt;label, datatype, default value&gt;</a:t>
            </a:r>
          </a:p>
          <a:p>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739" y="3228504"/>
            <a:ext cx="7621064" cy="3115110"/>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544" y="3504732"/>
            <a:ext cx="7011378" cy="3353268"/>
          </a:xfrm>
          <a:prstGeom prst="rect">
            <a:avLst/>
          </a:prstGeom>
        </p:spPr>
      </p:pic>
    </p:spTree>
    <p:extLst>
      <p:ext uri="{BB962C8B-B14F-4D97-AF65-F5344CB8AC3E}">
        <p14:creationId xmlns:p14="http://schemas.microsoft.com/office/powerpoint/2010/main" val="17304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SSMS Query Shortcuts</a:t>
            </a:r>
            <a:endParaRPr lang="en-US" dirty="0"/>
          </a:p>
        </p:txBody>
      </p:sp>
      <p:sp>
        <p:nvSpPr>
          <p:cNvPr id="3" name="Content Placeholder 2"/>
          <p:cNvSpPr>
            <a:spLocks noGrp="1"/>
          </p:cNvSpPr>
          <p:nvPr>
            <p:ph idx="1"/>
          </p:nvPr>
        </p:nvSpPr>
        <p:spPr>
          <a:xfrm>
            <a:off x="816864" y="1803399"/>
            <a:ext cx="4897952" cy="4862261"/>
          </a:xfrm>
        </p:spPr>
        <p:txBody>
          <a:bodyPr>
            <a:normAutofit fontScale="70000" lnSpcReduction="20000"/>
          </a:bodyPr>
          <a:lstStyle/>
          <a:p>
            <a:r>
              <a:rPr lang="en-US" dirty="0"/>
              <a:t>3 Built-in, non-customizable</a:t>
            </a:r>
          </a:p>
          <a:p>
            <a:r>
              <a:rPr lang="en-US" dirty="0"/>
              <a:t>9 customizable shortcuts</a:t>
            </a:r>
            <a:br>
              <a:rPr lang="en-US" dirty="0"/>
            </a:br>
            <a:endParaRPr lang="en-US" dirty="0"/>
          </a:p>
          <a:p>
            <a:r>
              <a:rPr lang="en-US" dirty="0"/>
              <a:t>Get to frequent queries quickly</a:t>
            </a:r>
          </a:p>
          <a:p>
            <a:r>
              <a:rPr lang="en-US" dirty="0"/>
              <a:t>Highlight text, then use shortcut key combination</a:t>
            </a:r>
          </a:p>
          <a:p>
            <a:endParaRPr lang="en-US" dirty="0"/>
          </a:p>
          <a:p>
            <a:r>
              <a:rPr lang="en-US" dirty="0"/>
              <a:t>SELECT TOP 10 * FROM</a:t>
            </a:r>
          </a:p>
          <a:p>
            <a:pPr lvl="1"/>
            <a:r>
              <a:rPr lang="en-US" dirty="0"/>
              <a:t>Highlight table name, </a:t>
            </a:r>
            <a:br>
              <a:rPr lang="en-US" dirty="0"/>
            </a:br>
            <a:r>
              <a:rPr lang="en-US" dirty="0"/>
              <a:t>hit Ctrl+3</a:t>
            </a:r>
          </a:p>
          <a:p>
            <a:endParaRPr lang="en-US" dirty="0"/>
          </a:p>
        </p:txBody>
      </p:sp>
      <p:pic>
        <p:nvPicPr>
          <p:cNvPr id="5" name="Picture 4"/>
          <p:cNvPicPr>
            <a:picLocks noChangeAspect="1"/>
          </p:cNvPicPr>
          <p:nvPr/>
        </p:nvPicPr>
        <p:blipFill>
          <a:blip r:embed="rId3"/>
          <a:stretch>
            <a:fillRect/>
          </a:stretch>
        </p:blipFill>
        <p:spPr>
          <a:xfrm>
            <a:off x="5714816" y="1847143"/>
            <a:ext cx="7210425" cy="4200525"/>
          </a:xfrm>
          <a:prstGeom prst="rect">
            <a:avLst/>
          </a:prstGeom>
        </p:spPr>
      </p:pic>
    </p:spTree>
    <p:extLst>
      <p:ext uri="{BB962C8B-B14F-4D97-AF65-F5344CB8AC3E}">
        <p14:creationId xmlns:p14="http://schemas.microsoft.com/office/powerpoint/2010/main" val="1196867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SSMS Query Shortcuts</a:t>
            </a:r>
            <a:endParaRPr lang="en-US" dirty="0"/>
          </a:p>
        </p:txBody>
      </p:sp>
      <p:sp>
        <p:nvSpPr>
          <p:cNvPr id="3" name="Content Placeholder 2"/>
          <p:cNvSpPr>
            <a:spLocks noGrp="1"/>
          </p:cNvSpPr>
          <p:nvPr>
            <p:ph idx="1"/>
          </p:nvPr>
        </p:nvSpPr>
        <p:spPr>
          <a:xfrm>
            <a:off x="816864" y="1803400"/>
            <a:ext cx="4876996" cy="4837036"/>
          </a:xfrm>
        </p:spPr>
        <p:txBody>
          <a:bodyPr>
            <a:normAutofit fontScale="70000" lnSpcReduction="20000"/>
          </a:bodyPr>
          <a:lstStyle/>
          <a:p>
            <a:r>
              <a:rPr lang="en-US" dirty="0"/>
              <a:t>3 Built-in, non-customizable</a:t>
            </a:r>
          </a:p>
          <a:p>
            <a:r>
              <a:rPr lang="en-US" dirty="0"/>
              <a:t>9 customizable shortcuts</a:t>
            </a:r>
            <a:br>
              <a:rPr lang="en-US" dirty="0"/>
            </a:br>
            <a:endParaRPr lang="en-US" dirty="0"/>
          </a:p>
          <a:p>
            <a:r>
              <a:rPr lang="en-US" dirty="0"/>
              <a:t>Get to frequent queries quickly</a:t>
            </a:r>
          </a:p>
          <a:p>
            <a:r>
              <a:rPr lang="en-US" dirty="0"/>
              <a:t>Highlight text, then use shortcut key combination</a:t>
            </a:r>
          </a:p>
          <a:p>
            <a:endParaRPr lang="en-US" dirty="0"/>
          </a:p>
          <a:p>
            <a:r>
              <a:rPr lang="en-US" dirty="0"/>
              <a:t>SELECT TOP 10 * FROM</a:t>
            </a:r>
          </a:p>
          <a:p>
            <a:pPr lvl="1"/>
            <a:r>
              <a:rPr lang="en-US" dirty="0"/>
              <a:t>Highlight table name, </a:t>
            </a:r>
            <a:br>
              <a:rPr lang="en-US" dirty="0"/>
            </a:br>
            <a:r>
              <a:rPr lang="en-US" dirty="0"/>
              <a:t>hit Ctrl+3</a:t>
            </a:r>
          </a:p>
          <a:p>
            <a:endParaRPr lang="en-US" dirty="0"/>
          </a:p>
        </p:txBody>
      </p:sp>
      <p:pic>
        <p:nvPicPr>
          <p:cNvPr id="7" name="3747CB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93860" y="2160589"/>
            <a:ext cx="6448425" cy="3571875"/>
          </a:xfrm>
          <a:prstGeom prst="rect">
            <a:avLst/>
          </a:prstGeom>
        </p:spPr>
      </p:pic>
    </p:spTree>
    <p:extLst>
      <p:ext uri="{BB962C8B-B14F-4D97-AF65-F5344CB8AC3E}">
        <p14:creationId xmlns:p14="http://schemas.microsoft.com/office/powerpoint/2010/main" val="140562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ALT + SHIFT + Arrow</a:t>
            </a:r>
            <a:br>
              <a:rPr lang="en-US"/>
            </a:br>
            <a:r>
              <a:rPr lang="en-US"/>
              <a:t>ALT + DRAG</a:t>
            </a:r>
            <a:endParaRPr lang="en-US" dirty="0"/>
          </a:p>
        </p:txBody>
      </p:sp>
      <p:sp>
        <p:nvSpPr>
          <p:cNvPr id="3" name="Content Placeholder 2"/>
          <p:cNvSpPr>
            <a:spLocks noGrp="1"/>
          </p:cNvSpPr>
          <p:nvPr>
            <p:ph idx="1"/>
          </p:nvPr>
        </p:nvSpPr>
        <p:spPr/>
        <p:txBody>
          <a:bodyPr/>
          <a:lstStyle/>
          <a:p>
            <a:r>
              <a:rPr lang="en-US"/>
              <a:t>Block highlighting / vertical highlighting</a:t>
            </a:r>
          </a:p>
          <a:p>
            <a:pPr lvl="1"/>
            <a:r>
              <a:rPr lang="en-US"/>
              <a:t>Easily edit a column of text</a:t>
            </a:r>
          </a:p>
          <a:p>
            <a:endParaRPr lang="en-US"/>
          </a:p>
          <a:p>
            <a:endParaRPr lang="en-US" dirty="0"/>
          </a:p>
        </p:txBody>
      </p:sp>
      <p:pic>
        <p:nvPicPr>
          <p:cNvPr id="9" name="76CC21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2301" y="3716193"/>
            <a:ext cx="7867650" cy="1752600"/>
          </a:xfrm>
          <a:prstGeom prst="rect">
            <a:avLst/>
          </a:prstGeom>
        </p:spPr>
      </p:pic>
    </p:spTree>
    <p:extLst>
      <p:ext uri="{BB962C8B-B14F-4D97-AF65-F5344CB8AC3E}">
        <p14:creationId xmlns:p14="http://schemas.microsoft.com/office/powerpoint/2010/main" val="9950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40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ALT + SHIFT + Arrow</a:t>
            </a:r>
            <a:br>
              <a:rPr lang="en-US" dirty="0"/>
            </a:br>
            <a:r>
              <a:rPr lang="en-US" dirty="0"/>
              <a:t>…In Microsoft Word</a:t>
            </a:r>
          </a:p>
        </p:txBody>
      </p:sp>
      <p:pic>
        <p:nvPicPr>
          <p:cNvPr id="8" name="418700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36888" y="1803400"/>
            <a:ext cx="6432550" cy="4459288"/>
          </a:xfrm>
        </p:spPr>
      </p:pic>
    </p:spTree>
    <p:extLst>
      <p:ext uri="{BB962C8B-B14F-4D97-AF65-F5344CB8AC3E}">
        <p14:creationId xmlns:p14="http://schemas.microsoft.com/office/powerpoint/2010/main" val="298198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idx="1"/>
          </p:nvPr>
        </p:nvSpPr>
        <p:spPr/>
        <p:txBody>
          <a:bodyPr>
            <a:noAutofit/>
          </a:bodyPr>
          <a:lstStyle/>
          <a:p>
            <a:endParaRPr lang="en-US" sz="3200" dirty="0"/>
          </a:p>
        </p:txBody>
      </p:sp>
      <p:sp>
        <p:nvSpPr>
          <p:cNvPr id="5" name="Title 4"/>
          <p:cNvSpPr>
            <a:spLocks noGrp="1"/>
          </p:cNvSpPr>
          <p:nvPr>
            <p:ph type="title"/>
          </p:nvPr>
        </p:nvSpPr>
        <p:spPr/>
        <p:txBody>
          <a:bodyPr>
            <a:normAutofit/>
          </a:bodyPr>
          <a:lstStyle/>
          <a:p>
            <a:r>
              <a:rPr lang="en-US" dirty="0"/>
              <a:t>SSMS shortcuts &amp; tricks</a:t>
            </a:r>
          </a:p>
        </p:txBody>
      </p:sp>
      <p:sp>
        <p:nvSpPr>
          <p:cNvPr id="2" name="Text Placeholder 1"/>
          <p:cNvSpPr>
            <a:spLocks noGrp="1"/>
          </p:cNvSpPr>
          <p:nvPr>
            <p:ph type="body" idx="12"/>
          </p:nvPr>
        </p:nvSpPr>
        <p:spPr/>
        <p:txBody>
          <a:bodyPr/>
          <a:lstStyle/>
          <a:p>
            <a:endParaRPr lang="en-US" dirty="0"/>
          </a:p>
        </p:txBody>
      </p:sp>
      <p:sp>
        <p:nvSpPr>
          <p:cNvPr id="4" name="Content Placeholder 5"/>
          <p:cNvSpPr txBox="1">
            <a:spLocks/>
          </p:cNvSpPr>
          <p:nvPr/>
        </p:nvSpPr>
        <p:spPr>
          <a:xfrm>
            <a:off x="1828800" y="233266"/>
            <a:ext cx="9497484" cy="1265852"/>
          </a:xfrm>
          <a:prstGeom prst="rect">
            <a:avLst/>
          </a:prstGeom>
        </p:spPr>
        <p:txBody>
          <a:bodyPr vert="horz" anchor="b">
            <a:noAutofit/>
          </a:bodyPr>
          <a:lstStyle>
            <a:lvl1pPr marL="426709" indent="-426709" algn="l" rtl="0" eaLnBrk="1" latinLnBrk="0" hangingPunct="1">
              <a:spcBef>
                <a:spcPts val="933"/>
              </a:spcBef>
              <a:buClr>
                <a:schemeClr val="accent2"/>
              </a:buClr>
              <a:buSzPct val="60000"/>
              <a:buFont typeface="Wingdings"/>
              <a:buNone/>
              <a:defRPr kumimoji="0" sz="3733" kern="1200">
                <a:solidFill>
                  <a:schemeClr val="tx2"/>
                </a:solidFill>
                <a:latin typeface="+mn-lt"/>
                <a:ea typeface="+mn-ea"/>
                <a:cs typeface="+mn-cs"/>
              </a:defRPr>
            </a:lvl1pPr>
            <a:lvl2pPr marL="853419" indent="-365751" algn="l" rtl="0" eaLnBrk="1" latinLnBrk="0" hangingPunct="1">
              <a:spcBef>
                <a:spcPts val="733"/>
              </a:spcBef>
              <a:buClr>
                <a:schemeClr val="accent1"/>
              </a:buClr>
              <a:buSzPct val="70000"/>
              <a:buFont typeface="Wingdings 2"/>
              <a:buNone/>
              <a:defRPr kumimoji="0" sz="2400" kern="1200">
                <a:solidFill>
                  <a:schemeClr val="tx1">
                    <a:tint val="75000"/>
                  </a:schemeClr>
                </a:solidFill>
                <a:latin typeface="+mn-lt"/>
                <a:ea typeface="+mn-ea"/>
                <a:cs typeface="+mn-cs"/>
              </a:defRPr>
            </a:lvl2pPr>
            <a:lvl3pPr marL="1219170" indent="-304792" algn="l" rtl="0" eaLnBrk="1" latinLnBrk="0" hangingPunct="1">
              <a:spcBef>
                <a:spcPts val="667"/>
              </a:spcBef>
              <a:buClr>
                <a:schemeClr val="accent2"/>
              </a:buClr>
              <a:buSzPct val="75000"/>
              <a:buFont typeface="Wingdings"/>
              <a:buNone/>
              <a:defRPr kumimoji="0" sz="2133" kern="1200">
                <a:solidFill>
                  <a:schemeClr val="tx1">
                    <a:tint val="75000"/>
                  </a:schemeClr>
                </a:solidFill>
                <a:latin typeface="+mn-lt"/>
                <a:ea typeface="+mn-ea"/>
                <a:cs typeface="+mn-cs"/>
              </a:defRPr>
            </a:lvl3pPr>
            <a:lvl4pPr marL="1828754" indent="-304792" algn="l" rtl="0" eaLnBrk="1" latinLnBrk="0" hangingPunct="1">
              <a:spcBef>
                <a:spcPts val="533"/>
              </a:spcBef>
              <a:buClr>
                <a:schemeClr val="accent3"/>
              </a:buClr>
              <a:buSzPct val="75000"/>
              <a:buFont typeface="Wingdings"/>
              <a:buNone/>
              <a:defRPr kumimoji="0" sz="1867" kern="1200">
                <a:solidFill>
                  <a:schemeClr val="tx1">
                    <a:tint val="75000"/>
                  </a:schemeClr>
                </a:solidFill>
                <a:latin typeface="+mn-lt"/>
                <a:ea typeface="+mn-ea"/>
                <a:cs typeface="+mn-cs"/>
              </a:defRPr>
            </a:lvl4pPr>
            <a:lvl5pPr marL="2438339" indent="-304792" algn="l" rtl="0" eaLnBrk="1" latinLnBrk="0" hangingPunct="1">
              <a:spcBef>
                <a:spcPts val="533"/>
              </a:spcBef>
              <a:buClr>
                <a:schemeClr val="accent4"/>
              </a:buClr>
              <a:buSzPct val="65000"/>
              <a:buFont typeface="Wingdings"/>
              <a:buNone/>
              <a:defRPr kumimoji="0" sz="1867" kern="1200">
                <a:solidFill>
                  <a:schemeClr val="tx1">
                    <a:tint val="75000"/>
                  </a:schemeClr>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defTabSz="914400"/>
            <a:endParaRPr lang="en-US" sz="3200" dirty="0"/>
          </a:p>
        </p:txBody>
      </p:sp>
    </p:spTree>
    <p:extLst>
      <p:ext uri="{BB962C8B-B14F-4D97-AF65-F5344CB8AC3E}">
        <p14:creationId xmlns:p14="http://schemas.microsoft.com/office/powerpoint/2010/main" val="122859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Remapping SSMS Shortcuts</a:t>
            </a:r>
          </a:p>
        </p:txBody>
      </p:sp>
      <p:sp>
        <p:nvSpPr>
          <p:cNvPr id="7" name="Content Placeholder 6"/>
          <p:cNvSpPr>
            <a:spLocks noGrp="1"/>
          </p:cNvSpPr>
          <p:nvPr>
            <p:ph sz="quarter" idx="13"/>
          </p:nvPr>
        </p:nvSpPr>
        <p:spPr>
          <a:xfrm>
            <a:off x="812800" y="1803402"/>
            <a:ext cx="5588000" cy="4358165"/>
          </a:xfrm>
        </p:spPr>
        <p:txBody>
          <a:bodyPr>
            <a:normAutofit/>
          </a:bodyPr>
          <a:lstStyle/>
          <a:p>
            <a:r>
              <a:rPr lang="en-US" dirty="0"/>
              <a:t>You can </a:t>
            </a:r>
            <a:r>
              <a:rPr lang="en-US" b="1" dirty="0"/>
              <a:t>customize</a:t>
            </a:r>
            <a:r>
              <a:rPr lang="en-US" dirty="0"/>
              <a:t> keyboard shortcuts, for virtually every action in SSMS</a:t>
            </a:r>
          </a:p>
          <a:p>
            <a:endParaRPr lang="en-US" dirty="0"/>
          </a:p>
          <a:p>
            <a:r>
              <a:rPr lang="en-US" sz="3600" dirty="0">
                <a:hlinkClick r:id="rId2"/>
              </a:rPr>
              <a:t>am2.co/RemapSSMS</a:t>
            </a:r>
            <a:endParaRPr lang="en-US" sz="3600" dirty="0"/>
          </a:p>
          <a:p>
            <a:endParaRPr lang="en-US" dirty="0"/>
          </a:p>
        </p:txBody>
      </p:sp>
      <p:pic>
        <p:nvPicPr>
          <p:cNvPr id="10" name="Picture 2" descr="https://www.am2.co/wp-content/uploads/CloseTab-1024x863.png"/>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6465012" y="1803400"/>
            <a:ext cx="5170651" cy="435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672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SSMS has a web browser built-in</a:t>
            </a:r>
          </a:p>
        </p:txBody>
      </p:sp>
      <p:sp>
        <p:nvSpPr>
          <p:cNvPr id="3" name="Content Placeholder 2"/>
          <p:cNvSpPr>
            <a:spLocks noGrp="1"/>
          </p:cNvSpPr>
          <p:nvPr>
            <p:ph idx="1"/>
          </p:nvPr>
        </p:nvSpPr>
        <p:spPr/>
        <p:txBody>
          <a:bodyPr/>
          <a:lstStyle/>
          <a:p>
            <a:r>
              <a:rPr lang="en-US" dirty="0"/>
              <a:t>URLs in your comments are clickable</a:t>
            </a:r>
          </a:p>
        </p:txBody>
      </p:sp>
      <p:pic>
        <p:nvPicPr>
          <p:cNvPr id="4" name="Picture 3"/>
          <p:cNvPicPr>
            <a:picLocks noChangeAspect="1"/>
          </p:cNvPicPr>
          <p:nvPr/>
        </p:nvPicPr>
        <p:blipFill>
          <a:blip r:embed="rId3"/>
          <a:stretch>
            <a:fillRect/>
          </a:stretch>
        </p:blipFill>
        <p:spPr>
          <a:xfrm>
            <a:off x="1949165" y="2918019"/>
            <a:ext cx="7950319" cy="3939981"/>
          </a:xfrm>
          <a:prstGeom prst="rect">
            <a:avLst/>
          </a:prstGeom>
        </p:spPr>
      </p:pic>
    </p:spTree>
    <p:extLst>
      <p:ext uri="{BB962C8B-B14F-4D97-AF65-F5344CB8AC3E}">
        <p14:creationId xmlns:p14="http://schemas.microsoft.com/office/powerpoint/2010/main" val="3091185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Management Studio Drag</a:t>
            </a:r>
            <a:endParaRPr lang="en-US" dirty="0"/>
          </a:p>
        </p:txBody>
      </p:sp>
      <p:sp>
        <p:nvSpPr>
          <p:cNvPr id="3" name="Content Placeholder 2"/>
          <p:cNvSpPr>
            <a:spLocks noGrp="1"/>
          </p:cNvSpPr>
          <p:nvPr>
            <p:ph idx="1"/>
          </p:nvPr>
        </p:nvSpPr>
        <p:spPr>
          <a:xfrm>
            <a:off x="816864" y="1803400"/>
            <a:ext cx="7664605" cy="4323080"/>
          </a:xfrm>
        </p:spPr>
        <p:txBody>
          <a:bodyPr>
            <a:normAutofit fontScale="92500" lnSpcReduction="20000"/>
          </a:bodyPr>
          <a:lstStyle/>
          <a:p>
            <a:r>
              <a:rPr lang="en-US" dirty="0">
                <a:sym typeface="Wingdings" panose="05000000000000000000" pitchFamily="2" charset="2"/>
              </a:rPr>
              <a:t>Drag-drop a tab in SSMS to re-order</a:t>
            </a:r>
          </a:p>
          <a:p>
            <a:r>
              <a:rPr lang="en-US" dirty="0">
                <a:sym typeface="Wingdings" panose="05000000000000000000" pitchFamily="2" charset="2"/>
              </a:rPr>
              <a:t>Drag a tab out of SSMS to float/undock</a:t>
            </a:r>
          </a:p>
          <a:p>
            <a:pPr lvl="1"/>
            <a:r>
              <a:rPr lang="en-US" dirty="0">
                <a:sym typeface="Wingdings" panose="05000000000000000000" pitchFamily="2" charset="2"/>
              </a:rPr>
              <a:t>Also </a:t>
            </a:r>
            <a:r>
              <a:rPr lang="en-US" dirty="0" err="1">
                <a:sym typeface="Wingdings" panose="05000000000000000000" pitchFamily="2" charset="2"/>
              </a:rPr>
              <a:t>WindowFloat</a:t>
            </a:r>
            <a:r>
              <a:rPr lang="en-US" dirty="0">
                <a:sym typeface="Wingdings" panose="05000000000000000000" pitchFamily="2" charset="2"/>
              </a:rPr>
              <a:t> from the menu</a:t>
            </a:r>
          </a:p>
          <a:p>
            <a:endParaRPr lang="en-US" dirty="0">
              <a:sym typeface="Wingdings" panose="05000000000000000000" pitchFamily="2" charset="2"/>
            </a:endParaRPr>
          </a:p>
          <a:p>
            <a:r>
              <a:rPr lang="en-US" dirty="0">
                <a:sym typeface="Wingdings" panose="05000000000000000000" pitchFamily="2" charset="2"/>
              </a:rPr>
              <a:t>Chrome, IE/Edge, and other apps with tabbed UIs offer similar behavior </a:t>
            </a:r>
            <a:endParaRPr lang="en-US" dirty="0"/>
          </a:p>
          <a:p>
            <a:endParaRPr lang="en-US" dirty="0"/>
          </a:p>
        </p:txBody>
      </p:sp>
      <p:grpSp>
        <p:nvGrpSpPr>
          <p:cNvPr id="5" name="Group 4"/>
          <p:cNvGrpSpPr/>
          <p:nvPr/>
        </p:nvGrpSpPr>
        <p:grpSpPr>
          <a:xfrm>
            <a:off x="8481469" y="1505744"/>
            <a:ext cx="3912662" cy="5359400"/>
            <a:chOff x="7431551" y="0"/>
            <a:chExt cx="5006723" cy="6858000"/>
          </a:xfrm>
        </p:grpSpPr>
        <p:pic>
          <p:nvPicPr>
            <p:cNvPr id="8" name="Picture 2" descr="https://thelujonmagazine.files.wordpress.com/2015/02/bianca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1551" y="0"/>
              <a:ext cx="476044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846256" y="6514547"/>
              <a:ext cx="4592018" cy="275687"/>
            </a:xfrm>
            <a:prstGeom prst="rect">
              <a:avLst/>
            </a:prstGeom>
            <a:noFill/>
          </p:spPr>
          <p:txBody>
            <a:bodyPr wrap="square" rtlCol="0">
              <a:spAutoFit/>
            </a:bodyPr>
            <a:lstStyle/>
            <a:p>
              <a:r>
                <a:rPr lang="en-US" sz="800" dirty="0">
                  <a:solidFill>
                    <a:schemeClr val="bg1"/>
                  </a:solidFill>
                </a:rPr>
                <a:t>Bianca del Rio     Image from </a:t>
              </a:r>
              <a:r>
                <a:rPr lang="en-US" sz="800" dirty="0" err="1">
                  <a:solidFill>
                    <a:schemeClr val="bg1"/>
                  </a:solidFill>
                </a:rPr>
                <a:t>Lujon</a:t>
              </a:r>
              <a:r>
                <a:rPr lang="en-US" sz="800" dirty="0">
                  <a:solidFill>
                    <a:schemeClr val="bg1"/>
                  </a:solidFill>
                </a:rPr>
                <a:t> Magazine      http://go.am2.co/1XKDbNR </a:t>
              </a:r>
            </a:p>
          </p:txBody>
        </p:sp>
      </p:grpSp>
    </p:spTree>
    <p:extLst>
      <p:ext uri="{BB962C8B-B14F-4D97-AF65-F5344CB8AC3E}">
        <p14:creationId xmlns:p14="http://schemas.microsoft.com/office/powerpoint/2010/main" val="1915066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All the columns</a:t>
            </a:r>
            <a:endParaRPr lang="en-US" dirty="0"/>
          </a:p>
        </p:txBody>
      </p:sp>
      <p:sp>
        <p:nvSpPr>
          <p:cNvPr id="3" name="Content Placeholder 2"/>
          <p:cNvSpPr>
            <a:spLocks noGrp="1"/>
          </p:cNvSpPr>
          <p:nvPr>
            <p:ph idx="1"/>
          </p:nvPr>
        </p:nvSpPr>
        <p:spPr>
          <a:xfrm>
            <a:off x="816864" y="1803400"/>
            <a:ext cx="10871200" cy="1784832"/>
          </a:xfrm>
        </p:spPr>
        <p:txBody>
          <a:bodyPr>
            <a:normAutofit fontScale="92500" lnSpcReduction="10000"/>
          </a:bodyPr>
          <a:lstStyle/>
          <a:p>
            <a:r>
              <a:rPr lang="en-US" dirty="0">
                <a:sym typeface="Wingdings" panose="05000000000000000000" pitchFamily="2" charset="2"/>
              </a:rPr>
              <a:t>Drag “Columns” folder from Object Explorer to list all column </a:t>
            </a:r>
            <a:r>
              <a:rPr lang="en-US">
                <a:sym typeface="Wingdings" panose="05000000000000000000" pitchFamily="2" charset="2"/>
              </a:rPr>
              <a:t>names </a:t>
            </a:r>
          </a:p>
          <a:p>
            <a:r>
              <a:rPr lang="en-US">
                <a:sym typeface="Wingdings" panose="05000000000000000000" pitchFamily="2" charset="2"/>
              </a:rPr>
              <a:t>This </a:t>
            </a:r>
            <a:r>
              <a:rPr lang="en-US" dirty="0">
                <a:sym typeface="Wingdings" panose="05000000000000000000" pitchFamily="2" charset="2"/>
              </a:rPr>
              <a:t>doesn’t work with every folder in Object Explorer</a:t>
            </a:r>
          </a:p>
          <a:p>
            <a:endParaRPr lang="en-US" dirty="0"/>
          </a:p>
          <a:p>
            <a:endParaRPr lang="en-US" dirty="0"/>
          </a:p>
        </p:txBody>
      </p:sp>
      <p:pic>
        <p:nvPicPr>
          <p:cNvPr id="5" name="808FC2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1363" y="3527348"/>
            <a:ext cx="8572500" cy="4152900"/>
          </a:xfrm>
          <a:prstGeom prst="rect">
            <a:avLst/>
          </a:prstGeom>
        </p:spPr>
      </p:pic>
    </p:spTree>
    <p:extLst>
      <p:ext uri="{BB962C8B-B14F-4D97-AF65-F5344CB8AC3E}">
        <p14:creationId xmlns:p14="http://schemas.microsoft.com/office/powerpoint/2010/main" val="345964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85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Comment out your comments</a:t>
            </a:r>
            <a:endParaRPr lang="en-US" dirty="0"/>
          </a:p>
        </p:txBody>
      </p:sp>
      <p:sp>
        <p:nvSpPr>
          <p:cNvPr id="3" name="Content Placeholder 2"/>
          <p:cNvSpPr>
            <a:spLocks noGrp="1"/>
          </p:cNvSpPr>
          <p:nvPr>
            <p:ph idx="1"/>
          </p:nvPr>
        </p:nvSpPr>
        <p:spPr>
          <a:xfrm>
            <a:off x="816864" y="1803401"/>
            <a:ext cx="10871200" cy="2156278"/>
          </a:xfrm>
        </p:spPr>
        <p:txBody>
          <a:bodyPr>
            <a:normAutofit fontScale="85000" lnSpcReduction="10000"/>
          </a:bodyPr>
          <a:lstStyle/>
          <a:p>
            <a:r>
              <a:rPr lang="en-US" dirty="0"/>
              <a:t>More easily comment/uncomment long comments</a:t>
            </a:r>
          </a:p>
          <a:p>
            <a:pPr lvl="1"/>
            <a:r>
              <a:rPr lang="en-US" dirty="0">
                <a:sym typeface="Wingdings" panose="05000000000000000000" pitchFamily="2" charset="2"/>
              </a:rPr>
              <a:t>Use </a:t>
            </a:r>
            <a:r>
              <a:rPr lang="en-US" dirty="0">
                <a:solidFill>
                  <a:schemeClr val="accent1"/>
                </a:solidFill>
                <a:latin typeface="Consolas" panose="020B0609020204030204" pitchFamily="49" charset="0"/>
                <a:sym typeface="Wingdings" panose="05000000000000000000" pitchFamily="2" charset="2"/>
              </a:rPr>
              <a:t>/*</a:t>
            </a:r>
            <a:r>
              <a:rPr lang="en-US" dirty="0">
                <a:sym typeface="Wingdings" panose="05000000000000000000" pitchFamily="2" charset="2"/>
              </a:rPr>
              <a:t> to start the comment, and </a:t>
            </a:r>
            <a:r>
              <a:rPr lang="en-US" dirty="0">
                <a:solidFill>
                  <a:schemeClr val="accent1"/>
                </a:solidFill>
                <a:latin typeface="Consolas" panose="020B0609020204030204" pitchFamily="49" charset="0"/>
                <a:sym typeface="Wingdings" panose="05000000000000000000" pitchFamily="2" charset="2"/>
              </a:rPr>
              <a:t>--*/</a:t>
            </a:r>
            <a:r>
              <a:rPr lang="en-US" dirty="0">
                <a:sym typeface="Wingdings" panose="05000000000000000000" pitchFamily="2" charset="2"/>
              </a:rPr>
              <a:t> to end </a:t>
            </a:r>
          </a:p>
          <a:p>
            <a:pPr lvl="1"/>
            <a:r>
              <a:rPr lang="en-US" dirty="0">
                <a:sym typeface="Wingdings" panose="05000000000000000000" pitchFamily="2" charset="2"/>
              </a:rPr>
              <a:t>Comment out the start, and you un-comment the whole thing</a:t>
            </a:r>
          </a:p>
          <a:p>
            <a:pPr lvl="1"/>
            <a:r>
              <a:rPr lang="en-US" dirty="0">
                <a:sym typeface="Wingdings" panose="05000000000000000000" pitchFamily="2" charset="2"/>
              </a:rPr>
              <a:t>No need to hunt for where the comment ends</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a:p>
            <a:endParaRPr lang="en-US" dirty="0"/>
          </a:p>
          <a:p>
            <a:endParaRPr lang="en-US" dirty="0"/>
          </a:p>
        </p:txBody>
      </p:sp>
      <p:pic>
        <p:nvPicPr>
          <p:cNvPr id="10" name="698668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9231" y="3938247"/>
            <a:ext cx="5010150" cy="2400300"/>
          </a:xfrm>
          <a:prstGeom prst="rect">
            <a:avLst/>
          </a:prstGeom>
        </p:spPr>
      </p:pic>
    </p:spTree>
    <p:extLst>
      <p:ext uri="{BB962C8B-B14F-4D97-AF65-F5344CB8AC3E}">
        <p14:creationId xmlns:p14="http://schemas.microsoft.com/office/powerpoint/2010/main" val="133019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50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Wild about wildcards</a:t>
            </a:r>
          </a:p>
        </p:txBody>
      </p:sp>
      <p:sp>
        <p:nvSpPr>
          <p:cNvPr id="8" name="Text Placeholder 7">
            <a:extLst>
              <a:ext uri="{FF2B5EF4-FFF2-40B4-BE49-F238E27FC236}">
                <a16:creationId xmlns:a16="http://schemas.microsoft.com/office/drawing/2014/main" id="{766D0842-2A8D-4C6F-A5D6-90E2B761F8C1}"/>
              </a:ext>
            </a:extLst>
          </p:cNvPr>
          <p:cNvSpPr>
            <a:spLocks noGrp="1"/>
          </p:cNvSpPr>
          <p:nvPr>
            <p:ph type="body" sz="quarter" idx="18"/>
          </p:nvPr>
        </p:nvSpPr>
        <p:spPr/>
        <p:txBody>
          <a:bodyPr>
            <a:normAutofit fontScale="92500" lnSpcReduction="20000"/>
          </a:bodyPr>
          <a:lstStyle/>
          <a:p>
            <a:r>
              <a:rPr lang="en-US" dirty="0">
                <a:latin typeface="Consolas" panose="020B0609020204030204" pitchFamily="49" charset="0"/>
              </a:rPr>
              <a:t>SELECT stuff FROM </a:t>
            </a:r>
            <a:r>
              <a:rPr lang="en-US" dirty="0" err="1">
                <a:latin typeface="Consolas" panose="020B0609020204030204" pitchFamily="49" charset="0"/>
              </a:rPr>
              <a:t>my.table</a:t>
            </a:r>
            <a:br>
              <a:rPr lang="en-US" dirty="0">
                <a:latin typeface="Consolas" panose="020B0609020204030204" pitchFamily="49" charset="0"/>
              </a:rPr>
            </a:br>
            <a:r>
              <a:rPr lang="en-US" dirty="0">
                <a:latin typeface="Consolas" panose="020B0609020204030204" pitchFamily="49" charset="0"/>
              </a:rPr>
              <a:t>WHERE stuff LIKE '</a:t>
            </a:r>
            <a:r>
              <a:rPr lang="en-US" dirty="0" err="1">
                <a:latin typeface="Consolas" panose="020B0609020204030204" pitchFamily="49" charset="0"/>
              </a:rPr>
              <a:t>Thi</a:t>
            </a:r>
            <a:r>
              <a:rPr lang="en-US" dirty="0">
                <a:latin typeface="Consolas" panose="020B0609020204030204" pitchFamily="49" charset="0"/>
              </a:rPr>
              <a:t>%'</a:t>
            </a:r>
          </a:p>
        </p:txBody>
      </p:sp>
      <p:sp>
        <p:nvSpPr>
          <p:cNvPr id="9" name="Text Placeholder 8">
            <a:extLst>
              <a:ext uri="{FF2B5EF4-FFF2-40B4-BE49-F238E27FC236}">
                <a16:creationId xmlns:a16="http://schemas.microsoft.com/office/drawing/2014/main" id="{C7854A85-CA79-442B-8BF8-170019C89CED}"/>
              </a:ext>
            </a:extLst>
          </p:cNvPr>
          <p:cNvSpPr>
            <a:spLocks noGrp="1"/>
          </p:cNvSpPr>
          <p:nvPr>
            <p:ph type="body" sz="quarter" idx="19"/>
          </p:nvPr>
        </p:nvSpPr>
        <p:spPr/>
        <p:txBody>
          <a:bodyPr>
            <a:normAutofit fontScale="92500" lnSpcReduction="20000"/>
          </a:bodyPr>
          <a:lstStyle/>
          <a:p>
            <a:r>
              <a:rPr lang="en-US" dirty="0">
                <a:solidFill>
                  <a:schemeClr val="tx1"/>
                </a:solidFill>
                <a:latin typeface="Consolas" panose="020B0609020204030204" pitchFamily="49" charset="0"/>
              </a:rPr>
              <a:t>SELECT stuff FROM </a:t>
            </a:r>
            <a:r>
              <a:rPr lang="en-US" dirty="0" err="1">
                <a:solidFill>
                  <a:schemeClr val="tx1"/>
                </a:solidFill>
                <a:latin typeface="Consolas" panose="020B0609020204030204" pitchFamily="49" charset="0"/>
              </a:rPr>
              <a:t>my.table</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WHERE stuff LIKE '</a:t>
            </a:r>
            <a:r>
              <a:rPr lang="en-US" dirty="0" err="1">
                <a:solidFill>
                  <a:schemeClr val="tx1"/>
                </a:solidFill>
                <a:latin typeface="Consolas" panose="020B0609020204030204" pitchFamily="49" charset="0"/>
              </a:rPr>
              <a:t>Thi</a:t>
            </a:r>
            <a:r>
              <a:rPr lang="en-US" dirty="0">
                <a:solidFill>
                  <a:schemeClr val="tx1"/>
                </a:solidFill>
                <a:latin typeface="Consolas" panose="020B0609020204030204" pitchFamily="49" charset="0"/>
              </a:rPr>
              <a:t>_'</a:t>
            </a:r>
            <a:endParaRPr lang="en-US" dirty="0">
              <a:solidFill>
                <a:schemeClr val="tx1"/>
              </a:solidFill>
            </a:endParaRPr>
          </a:p>
        </p:txBody>
      </p:sp>
      <p:sp>
        <p:nvSpPr>
          <p:cNvPr id="13" name="Content Placeholder 12">
            <a:extLst>
              <a:ext uri="{FF2B5EF4-FFF2-40B4-BE49-F238E27FC236}">
                <a16:creationId xmlns:a16="http://schemas.microsoft.com/office/drawing/2014/main" id="{6114EB59-A663-4F06-9682-A1C9C3088E79}"/>
              </a:ext>
            </a:extLst>
          </p:cNvPr>
          <p:cNvSpPr>
            <a:spLocks noGrp="1"/>
          </p:cNvSpPr>
          <p:nvPr>
            <p:ph sz="quarter" idx="13"/>
          </p:nvPr>
        </p:nvSpPr>
        <p:spPr>
          <a:xfrm>
            <a:off x="812800" y="2559757"/>
            <a:ext cx="5181600" cy="1671049"/>
          </a:xfrm>
        </p:spPr>
        <p:txBody>
          <a:bodyPr/>
          <a:lstStyle/>
          <a:p>
            <a:r>
              <a:rPr lang="en-US" dirty="0"/>
              <a:t>Multi-character wildcard</a:t>
            </a:r>
          </a:p>
        </p:txBody>
      </p:sp>
      <p:graphicFrame>
        <p:nvGraphicFramePr>
          <p:cNvPr id="14" name="Content Placeholder 10">
            <a:extLst>
              <a:ext uri="{FF2B5EF4-FFF2-40B4-BE49-F238E27FC236}">
                <a16:creationId xmlns:a16="http://schemas.microsoft.com/office/drawing/2014/main" id="{62E008E5-9F7D-4D07-B801-CD5633DECD6F}"/>
              </a:ext>
            </a:extLst>
          </p:cNvPr>
          <p:cNvGraphicFramePr>
            <a:graphicFrameLocks/>
          </p:cNvGraphicFramePr>
          <p:nvPr>
            <p:extLst>
              <p:ext uri="{D42A27DB-BD31-4B8C-83A1-F6EECF244321}">
                <p14:modId xmlns:p14="http://schemas.microsoft.com/office/powerpoint/2010/main" val="155687336"/>
              </p:ext>
            </p:extLst>
          </p:nvPr>
        </p:nvGraphicFramePr>
        <p:xfrm>
          <a:off x="812800" y="4342909"/>
          <a:ext cx="5181600" cy="148336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896719891"/>
                    </a:ext>
                  </a:extLst>
                </a:gridCol>
              </a:tblGrid>
              <a:tr h="370840">
                <a:tc>
                  <a:txBody>
                    <a:bodyPr/>
                    <a:lstStyle/>
                    <a:p>
                      <a:r>
                        <a:rPr lang="en-US" dirty="0"/>
                        <a:t>stuff</a:t>
                      </a:r>
                    </a:p>
                  </a:txBody>
                  <a:tcPr/>
                </a:tc>
                <a:extLst>
                  <a:ext uri="{0D108BD9-81ED-4DB2-BD59-A6C34878D82A}">
                    <a16:rowId xmlns:a16="http://schemas.microsoft.com/office/drawing/2014/main" val="2747217246"/>
                  </a:ext>
                </a:extLst>
              </a:tr>
              <a:tr h="370840">
                <a:tc>
                  <a:txBody>
                    <a:bodyPr/>
                    <a:lstStyle/>
                    <a:p>
                      <a:r>
                        <a:rPr lang="en-US" dirty="0"/>
                        <a:t>This</a:t>
                      </a:r>
                    </a:p>
                  </a:txBody>
                  <a:tcPr/>
                </a:tc>
                <a:extLst>
                  <a:ext uri="{0D108BD9-81ED-4DB2-BD59-A6C34878D82A}">
                    <a16:rowId xmlns:a16="http://schemas.microsoft.com/office/drawing/2014/main" val="3805813091"/>
                  </a:ext>
                </a:extLst>
              </a:tr>
              <a:tr h="370840">
                <a:tc>
                  <a:txBody>
                    <a:bodyPr/>
                    <a:lstStyle/>
                    <a:p>
                      <a:r>
                        <a:rPr lang="en-US" dirty="0"/>
                        <a:t>This is a multi-character wildcard.</a:t>
                      </a:r>
                    </a:p>
                  </a:txBody>
                  <a:tcPr/>
                </a:tc>
                <a:extLst>
                  <a:ext uri="{0D108BD9-81ED-4DB2-BD59-A6C34878D82A}">
                    <a16:rowId xmlns:a16="http://schemas.microsoft.com/office/drawing/2014/main" val="2073839010"/>
                  </a:ext>
                </a:extLst>
              </a:tr>
              <a:tr h="370840">
                <a:tc>
                  <a:txBody>
                    <a:bodyPr/>
                    <a:lstStyle/>
                    <a:p>
                      <a:r>
                        <a:rPr lang="en-US" dirty="0"/>
                        <a:t>This is boring. I know this.</a:t>
                      </a:r>
                    </a:p>
                  </a:txBody>
                  <a:tcPr/>
                </a:tc>
                <a:extLst>
                  <a:ext uri="{0D108BD9-81ED-4DB2-BD59-A6C34878D82A}">
                    <a16:rowId xmlns:a16="http://schemas.microsoft.com/office/drawing/2014/main" val="1252309641"/>
                  </a:ext>
                </a:extLst>
              </a:tr>
            </a:tbl>
          </a:graphicData>
        </a:graphic>
      </p:graphicFrame>
      <p:sp>
        <p:nvSpPr>
          <p:cNvPr id="15" name="Content Placeholder 14">
            <a:extLst>
              <a:ext uri="{FF2B5EF4-FFF2-40B4-BE49-F238E27FC236}">
                <a16:creationId xmlns:a16="http://schemas.microsoft.com/office/drawing/2014/main" id="{1363655F-A26F-49BF-A002-507419515F06}"/>
              </a:ext>
            </a:extLst>
          </p:cNvPr>
          <p:cNvSpPr>
            <a:spLocks noGrp="1"/>
          </p:cNvSpPr>
          <p:nvPr>
            <p:ph sz="quarter" idx="14"/>
          </p:nvPr>
        </p:nvSpPr>
        <p:spPr>
          <a:xfrm>
            <a:off x="6400800" y="2559757"/>
            <a:ext cx="5181600" cy="2339412"/>
          </a:xfrm>
        </p:spPr>
        <p:txBody>
          <a:bodyPr/>
          <a:lstStyle/>
          <a:p>
            <a:r>
              <a:rPr lang="en-US" dirty="0"/>
              <a:t>Single-character wildcard</a:t>
            </a:r>
          </a:p>
        </p:txBody>
      </p:sp>
      <p:graphicFrame>
        <p:nvGraphicFramePr>
          <p:cNvPr id="16" name="Content Placeholder 11">
            <a:extLst>
              <a:ext uri="{FF2B5EF4-FFF2-40B4-BE49-F238E27FC236}">
                <a16:creationId xmlns:a16="http://schemas.microsoft.com/office/drawing/2014/main" id="{841E0C84-278D-4D17-A508-062E38C32CEA}"/>
              </a:ext>
            </a:extLst>
          </p:cNvPr>
          <p:cNvGraphicFramePr>
            <a:graphicFrameLocks/>
          </p:cNvGraphicFramePr>
          <p:nvPr>
            <p:extLst>
              <p:ext uri="{D42A27DB-BD31-4B8C-83A1-F6EECF244321}">
                <p14:modId xmlns:p14="http://schemas.microsoft.com/office/powerpoint/2010/main" val="517538636"/>
              </p:ext>
            </p:extLst>
          </p:nvPr>
        </p:nvGraphicFramePr>
        <p:xfrm>
          <a:off x="6400800" y="4356179"/>
          <a:ext cx="5181600" cy="741680"/>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1122867515"/>
                    </a:ext>
                  </a:extLst>
                </a:gridCol>
              </a:tblGrid>
              <a:tr h="370840">
                <a:tc>
                  <a:txBody>
                    <a:bodyPr/>
                    <a:lstStyle/>
                    <a:p>
                      <a:r>
                        <a:rPr lang="en-US" dirty="0"/>
                        <a:t>stuff</a:t>
                      </a:r>
                    </a:p>
                  </a:txBody>
                  <a:tcPr/>
                </a:tc>
                <a:extLst>
                  <a:ext uri="{0D108BD9-81ED-4DB2-BD59-A6C34878D82A}">
                    <a16:rowId xmlns:a16="http://schemas.microsoft.com/office/drawing/2014/main" val="703389572"/>
                  </a:ext>
                </a:extLst>
              </a:tr>
              <a:tr h="370840">
                <a:tc>
                  <a:txBody>
                    <a:bodyPr/>
                    <a:lstStyle/>
                    <a:p>
                      <a:r>
                        <a:rPr lang="en-US" dirty="0"/>
                        <a:t>This</a:t>
                      </a:r>
                    </a:p>
                  </a:txBody>
                  <a:tcPr/>
                </a:tc>
                <a:extLst>
                  <a:ext uri="{0D108BD9-81ED-4DB2-BD59-A6C34878D82A}">
                    <a16:rowId xmlns:a16="http://schemas.microsoft.com/office/drawing/2014/main" val="1851592413"/>
                  </a:ext>
                </a:extLst>
              </a:tr>
            </a:tbl>
          </a:graphicData>
        </a:graphic>
      </p:graphicFrame>
    </p:spTree>
    <p:extLst>
      <p:ext uri="{BB962C8B-B14F-4D97-AF65-F5344CB8AC3E}">
        <p14:creationId xmlns:p14="http://schemas.microsoft.com/office/powerpoint/2010/main" val="5752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bg/>
                                          </p:spTgt>
                                        </p:tgtEl>
                                        <p:attrNameLst>
                                          <p:attrName>style.visibility</p:attrName>
                                        </p:attrNameLst>
                                      </p:cBhvr>
                                      <p:to>
                                        <p:strVal val="visible"/>
                                      </p:to>
                                    </p:set>
                                    <p:anim calcmode="lin" valueType="num">
                                      <p:cBhvr additive="base">
                                        <p:cTn id="13"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9">
                                            <p:bg/>
                                          </p:spTgt>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additive="base">
                                        <p:cTn id="1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ppt_x"/>
                                          </p:val>
                                        </p:tav>
                                        <p:tav tm="100000">
                                          <p:val>
                                            <p:strVal val="#ppt_x"/>
                                          </p:val>
                                        </p:tav>
                                      </p:tavLst>
                                    </p:anim>
                                    <p:anim calcmode="lin" valueType="num">
                                      <p:cBhvr additive="base">
                                        <p:cTn id="2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Execute code as a different user</a:t>
            </a:r>
          </a:p>
        </p:txBody>
      </p:sp>
      <p:sp>
        <p:nvSpPr>
          <p:cNvPr id="3" name="Content Placeholder 2"/>
          <p:cNvSpPr>
            <a:spLocks noGrp="1"/>
          </p:cNvSpPr>
          <p:nvPr>
            <p:ph idx="1"/>
          </p:nvPr>
        </p:nvSpPr>
        <p:spPr>
          <a:xfrm>
            <a:off x="816864" y="1803400"/>
            <a:ext cx="10871200" cy="2112754"/>
          </a:xfrm>
        </p:spPr>
        <p:txBody>
          <a:bodyPr>
            <a:normAutofit fontScale="85000" lnSpcReduction="10000"/>
          </a:bodyPr>
          <a:lstStyle/>
          <a:p>
            <a:r>
              <a:rPr lang="en-US" dirty="0">
                <a:latin typeface="Consolas" panose="020B0609020204030204" pitchFamily="49" charset="0"/>
              </a:rPr>
              <a:t>EXECUTE AS LOGIN = '</a:t>
            </a:r>
            <a:r>
              <a:rPr lang="en-US" dirty="0" err="1">
                <a:latin typeface="Consolas" panose="020B0609020204030204" pitchFamily="49" charset="0"/>
              </a:rPr>
              <a:t>LoginName</a:t>
            </a:r>
            <a:r>
              <a:rPr lang="en-US" dirty="0">
                <a:latin typeface="Consolas" panose="020B0609020204030204" pitchFamily="49" charset="0"/>
              </a:rPr>
              <a:t>'</a:t>
            </a:r>
          </a:p>
          <a:p>
            <a:pPr lvl="1"/>
            <a:r>
              <a:rPr lang="en-US" dirty="0"/>
              <a:t>Requires IMPERSONATE permission</a:t>
            </a:r>
          </a:p>
          <a:p>
            <a:pPr lvl="2"/>
            <a:r>
              <a:rPr lang="en-US" sz="2600" dirty="0">
                <a:latin typeface="Consolas" panose="020B0609020204030204" pitchFamily="49" charset="0"/>
              </a:rPr>
              <a:t>GRANT IMPERSONATE ON LOGIN::[</a:t>
            </a:r>
            <a:r>
              <a:rPr lang="en-US" sz="2600" dirty="0" err="1">
                <a:latin typeface="Consolas" panose="020B0609020204030204" pitchFamily="49" charset="0"/>
              </a:rPr>
              <a:t>LoginName</a:t>
            </a:r>
            <a:r>
              <a:rPr lang="en-US" sz="2600" dirty="0">
                <a:latin typeface="Consolas" panose="020B0609020204030204" pitchFamily="49" charset="0"/>
              </a:rPr>
              <a:t>] TO [Impersonator]</a:t>
            </a:r>
            <a:endParaRPr lang="en-US" sz="2000" dirty="0">
              <a:latin typeface="Consolas" panose="020B0609020204030204" pitchFamily="49" charset="0"/>
            </a:endParaRPr>
          </a:p>
          <a:p>
            <a:pPr lvl="1"/>
            <a:r>
              <a:rPr lang="en-US" dirty="0"/>
              <a:t>Remember to REVERT</a:t>
            </a:r>
          </a:p>
          <a:p>
            <a:endParaRPr lang="en-US" sz="4000" dirty="0"/>
          </a:p>
          <a:p>
            <a:pPr lvl="1"/>
            <a:endParaRPr lang="en-US" dirty="0"/>
          </a:p>
        </p:txBody>
      </p:sp>
      <p:pic>
        <p:nvPicPr>
          <p:cNvPr id="4" name="Picture 3"/>
          <p:cNvPicPr>
            <a:picLocks noChangeAspect="1"/>
          </p:cNvPicPr>
          <p:nvPr/>
        </p:nvPicPr>
        <p:blipFill>
          <a:blip r:embed="rId3"/>
          <a:stretch>
            <a:fillRect/>
          </a:stretch>
        </p:blipFill>
        <p:spPr>
          <a:xfrm>
            <a:off x="390263" y="3722054"/>
            <a:ext cx="11433876" cy="2603184"/>
          </a:xfrm>
          <a:prstGeom prst="rect">
            <a:avLst/>
          </a:prstGeom>
        </p:spPr>
      </p:pic>
    </p:spTree>
    <p:extLst>
      <p:ext uri="{BB962C8B-B14F-4D97-AF65-F5344CB8AC3E}">
        <p14:creationId xmlns:p14="http://schemas.microsoft.com/office/powerpoint/2010/main" val="3367101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as separate tab</a:t>
            </a:r>
          </a:p>
        </p:txBody>
      </p:sp>
      <p:sp>
        <p:nvSpPr>
          <p:cNvPr id="3" name="Content Placeholder 2"/>
          <p:cNvSpPr>
            <a:spLocks noGrp="1"/>
          </p:cNvSpPr>
          <p:nvPr>
            <p:ph idx="1"/>
          </p:nvPr>
        </p:nvSpPr>
        <p:spPr>
          <a:xfrm>
            <a:off x="816864" y="1803399"/>
            <a:ext cx="5313024" cy="4395601"/>
          </a:xfrm>
        </p:spPr>
        <p:txBody>
          <a:bodyPr>
            <a:normAutofit fontScale="70000" lnSpcReduction="20000"/>
          </a:bodyPr>
          <a:lstStyle/>
          <a:p>
            <a:r>
              <a:rPr lang="en-US" dirty="0">
                <a:sym typeface="Wingdings" panose="05000000000000000000" pitchFamily="2" charset="2"/>
              </a:rPr>
              <a:t>Results as separate tab, instead of results pane</a:t>
            </a:r>
          </a:p>
          <a:p>
            <a:r>
              <a:rPr lang="en-US" dirty="0">
                <a:sym typeface="Wingdings" panose="05000000000000000000" pitchFamily="2" charset="2"/>
              </a:rPr>
              <a:t>F6 to switch between tabs</a:t>
            </a:r>
          </a:p>
          <a:p>
            <a:pPr lvl="1"/>
            <a:r>
              <a:rPr lang="en-US" dirty="0" err="1">
                <a:sym typeface="Wingdings" panose="05000000000000000000" pitchFamily="2" charset="2"/>
              </a:rPr>
              <a:t>Ctrl+R</a:t>
            </a:r>
            <a:r>
              <a:rPr lang="en-US" dirty="0">
                <a:sym typeface="Wingdings" panose="05000000000000000000" pitchFamily="2" charset="2"/>
              </a:rPr>
              <a:t> to hide the results pane won’t work, because there’s no results pane</a:t>
            </a:r>
          </a:p>
          <a:p>
            <a:r>
              <a:rPr lang="en-US" dirty="0"/>
              <a:t>Good for when screen real estate matters</a:t>
            </a:r>
          </a:p>
          <a:p>
            <a:pPr lvl="1"/>
            <a:r>
              <a:rPr lang="en-US" dirty="0"/>
              <a:t>Laptop screen</a:t>
            </a:r>
          </a:p>
          <a:p>
            <a:pPr lvl="1"/>
            <a:r>
              <a:rPr lang="en-US" dirty="0"/>
              <a:t>Projector</a:t>
            </a:r>
          </a:p>
          <a:p>
            <a:pPr lvl="1"/>
            <a:r>
              <a:rPr lang="en-US" dirty="0"/>
              <a:t>Long queries</a:t>
            </a:r>
          </a:p>
        </p:txBody>
      </p:sp>
      <p:pic>
        <p:nvPicPr>
          <p:cNvPr id="5" name="Picture 4">
            <a:extLst>
              <a:ext uri="{FF2B5EF4-FFF2-40B4-BE49-F238E27FC236}">
                <a16:creationId xmlns:a16="http://schemas.microsoft.com/office/drawing/2014/main" id="{0DF44671-AA64-4C51-9D47-E616D743FC44}"/>
              </a:ext>
            </a:extLst>
          </p:cNvPr>
          <p:cNvPicPr>
            <a:picLocks noChangeAspect="1"/>
          </p:cNvPicPr>
          <p:nvPr/>
        </p:nvPicPr>
        <p:blipFill>
          <a:blip r:embed="rId3"/>
          <a:stretch>
            <a:fillRect/>
          </a:stretch>
        </p:blipFill>
        <p:spPr>
          <a:xfrm>
            <a:off x="6129888" y="1803399"/>
            <a:ext cx="7086600" cy="4133850"/>
          </a:xfrm>
          <a:prstGeom prst="rect">
            <a:avLst/>
          </a:prstGeom>
        </p:spPr>
      </p:pic>
    </p:spTree>
    <p:extLst>
      <p:ext uri="{BB962C8B-B14F-4D97-AF65-F5344CB8AC3E}">
        <p14:creationId xmlns:p14="http://schemas.microsoft.com/office/powerpoint/2010/main" val="2120737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EAA1-6581-4A74-90FF-E578283D637B}"/>
              </a:ext>
            </a:extLst>
          </p:cNvPr>
          <p:cNvSpPr>
            <a:spLocks noGrp="1"/>
          </p:cNvSpPr>
          <p:nvPr>
            <p:ph type="title"/>
          </p:nvPr>
        </p:nvSpPr>
        <p:spPr/>
        <p:txBody>
          <a:bodyPr/>
          <a:lstStyle/>
          <a:p>
            <a:r>
              <a:rPr lang="en-US" dirty="0"/>
              <a:t>Results as separate tab</a:t>
            </a:r>
          </a:p>
        </p:txBody>
      </p:sp>
      <p:sp>
        <p:nvSpPr>
          <p:cNvPr id="3" name="Content Placeholder 2">
            <a:extLst>
              <a:ext uri="{FF2B5EF4-FFF2-40B4-BE49-F238E27FC236}">
                <a16:creationId xmlns:a16="http://schemas.microsoft.com/office/drawing/2014/main" id="{7B39C745-6BD8-4261-8F33-FDADD0663464}"/>
              </a:ext>
            </a:extLst>
          </p:cNvPr>
          <p:cNvSpPr>
            <a:spLocks noGrp="1"/>
          </p:cNvSpPr>
          <p:nvPr>
            <p:ph idx="1"/>
          </p:nvPr>
        </p:nvSpPr>
        <p:spPr/>
        <p:txBody>
          <a:bodyPr/>
          <a:lstStyle/>
          <a:p>
            <a:endParaRPr lang="en-US" dirty="0"/>
          </a:p>
        </p:txBody>
      </p:sp>
      <p:pic>
        <p:nvPicPr>
          <p:cNvPr id="6" name="Screen Recording 5">
            <a:hlinkClick r:id="" action="ppaction://media"/>
            <a:extLst>
              <a:ext uri="{FF2B5EF4-FFF2-40B4-BE49-F238E27FC236}">
                <a16:creationId xmlns:a16="http://schemas.microsoft.com/office/drawing/2014/main" id="{4F17C031-EAF1-4335-BDCD-D20A4824F5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975" y="1728767"/>
            <a:ext cx="11830050" cy="4610100"/>
          </a:xfrm>
          <a:prstGeom prst="rect">
            <a:avLst/>
          </a:prstGeom>
        </p:spPr>
      </p:pic>
    </p:spTree>
    <p:extLst>
      <p:ext uri="{BB962C8B-B14F-4D97-AF65-F5344CB8AC3E}">
        <p14:creationId xmlns:p14="http://schemas.microsoft.com/office/powerpoint/2010/main" val="29924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Wingdings" panose="05000000000000000000" pitchFamily="2" charset="2"/>
              </a:rPr>
              <a:t>Include query in result set</a:t>
            </a:r>
            <a:endParaRPr lang="en-US" dirty="0"/>
          </a:p>
        </p:txBody>
      </p:sp>
      <p:sp>
        <p:nvSpPr>
          <p:cNvPr id="3" name="Content Placeholder 2"/>
          <p:cNvSpPr>
            <a:spLocks noGrp="1"/>
          </p:cNvSpPr>
          <p:nvPr>
            <p:ph idx="1"/>
          </p:nvPr>
        </p:nvSpPr>
        <p:spPr>
          <a:xfrm>
            <a:off x="816864" y="1803400"/>
            <a:ext cx="5331523" cy="4323080"/>
          </a:xfrm>
        </p:spPr>
        <p:txBody>
          <a:bodyPr>
            <a:normAutofit fontScale="62500" lnSpcReduction="20000"/>
          </a:bodyPr>
          <a:lstStyle/>
          <a:p>
            <a:r>
              <a:rPr lang="en-US" dirty="0">
                <a:sym typeface="Wingdings" panose="05000000000000000000" pitchFamily="2" charset="2"/>
              </a:rPr>
              <a:t>Makes a quick report that also includes a record of what query you used to generate  the results</a:t>
            </a:r>
          </a:p>
          <a:p>
            <a:r>
              <a:rPr lang="en-US" dirty="0"/>
              <a:t>Auditors love this</a:t>
            </a:r>
          </a:p>
          <a:p>
            <a:pPr lvl="1"/>
            <a:r>
              <a:rPr lang="en-US" dirty="0"/>
              <a:t>“Proves” what query generated the results </a:t>
            </a:r>
          </a:p>
          <a:p>
            <a:r>
              <a:rPr lang="en-US" dirty="0"/>
              <a:t>One-time ad-hoc queries for end users</a:t>
            </a:r>
          </a:p>
          <a:p>
            <a:pPr lvl="1"/>
            <a:r>
              <a:rPr lang="en-US" dirty="0"/>
              <a:t>Never lose the script you used to generate the output</a:t>
            </a:r>
          </a:p>
          <a:p>
            <a:pPr lvl="1"/>
            <a:r>
              <a:rPr lang="en-US" dirty="0"/>
              <a:t>One-time queries are rarely one-time—they’ll want it again next month or next year</a:t>
            </a:r>
          </a:p>
          <a:p>
            <a:endParaRPr lang="en-US" dirty="0"/>
          </a:p>
        </p:txBody>
      </p:sp>
      <p:pic>
        <p:nvPicPr>
          <p:cNvPr id="4" name="Picture 3"/>
          <p:cNvPicPr>
            <a:picLocks noChangeAspect="1"/>
          </p:cNvPicPr>
          <p:nvPr/>
        </p:nvPicPr>
        <p:blipFill>
          <a:blip r:embed="rId3"/>
          <a:stretch>
            <a:fillRect/>
          </a:stretch>
        </p:blipFill>
        <p:spPr>
          <a:xfrm>
            <a:off x="6148387" y="1930400"/>
            <a:ext cx="7210425" cy="4200525"/>
          </a:xfrm>
          <a:prstGeom prst="rect">
            <a:avLst/>
          </a:prstGeom>
        </p:spPr>
      </p:pic>
    </p:spTree>
    <p:extLst>
      <p:ext uri="{BB962C8B-B14F-4D97-AF65-F5344CB8AC3E}">
        <p14:creationId xmlns:p14="http://schemas.microsoft.com/office/powerpoint/2010/main" val="1916245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FE79-2C38-4CA1-814A-434034D9200F}"/>
              </a:ext>
            </a:extLst>
          </p:cNvPr>
          <p:cNvSpPr>
            <a:spLocks noGrp="1"/>
          </p:cNvSpPr>
          <p:nvPr>
            <p:ph type="title"/>
          </p:nvPr>
        </p:nvSpPr>
        <p:spPr/>
        <p:txBody>
          <a:bodyPr/>
          <a:lstStyle/>
          <a:p>
            <a:r>
              <a:rPr lang="en-US" dirty="0"/>
              <a:t>Include query in result set</a:t>
            </a:r>
          </a:p>
        </p:txBody>
      </p:sp>
      <p:pic>
        <p:nvPicPr>
          <p:cNvPr id="13" name="Screen Recording 12">
            <a:hlinkClick r:id="" action="ppaction://media"/>
            <a:extLst>
              <a:ext uri="{FF2B5EF4-FFF2-40B4-BE49-F238E27FC236}">
                <a16:creationId xmlns:a16="http://schemas.microsoft.com/office/drawing/2014/main" id="{A7DD82B5-E3FA-45F7-AD32-647D638C3E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74788" y="1803400"/>
            <a:ext cx="9556750" cy="4460875"/>
          </a:xfrm>
        </p:spPr>
      </p:pic>
    </p:spTree>
    <p:extLst>
      <p:ext uri="{BB962C8B-B14F-4D97-AF65-F5344CB8AC3E}">
        <p14:creationId xmlns:p14="http://schemas.microsoft.com/office/powerpoint/2010/main" val="221698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6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numbers in SSMS</a:t>
            </a:r>
          </a:p>
        </p:txBody>
      </p:sp>
      <p:pic>
        <p:nvPicPr>
          <p:cNvPr id="7" name="Content Placeholder 6"/>
          <p:cNvPicPr>
            <a:picLocks noGrp="1" noChangeAspect="1"/>
          </p:cNvPicPr>
          <p:nvPr>
            <p:ph idx="1"/>
          </p:nvPr>
        </p:nvPicPr>
        <p:blipFill rotWithShape="1">
          <a:blip r:embed="rId2"/>
          <a:srcRect b="12674"/>
          <a:stretch/>
        </p:blipFill>
        <p:spPr>
          <a:xfrm>
            <a:off x="1978819" y="1744334"/>
            <a:ext cx="7841520" cy="4585029"/>
          </a:xfrm>
          <a:prstGeom prst="rect">
            <a:avLst/>
          </a:prstGeom>
        </p:spPr>
      </p:pic>
    </p:spTree>
    <p:extLst>
      <p:ext uri="{BB962C8B-B14F-4D97-AF65-F5344CB8AC3E}">
        <p14:creationId xmlns:p14="http://schemas.microsoft.com/office/powerpoint/2010/main" val="1026238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numbers in SSMS</a:t>
            </a:r>
          </a:p>
        </p:txBody>
      </p:sp>
      <p:pic>
        <p:nvPicPr>
          <p:cNvPr id="10" name="Picture 9"/>
          <p:cNvPicPr>
            <a:picLocks noChangeAspect="1"/>
          </p:cNvPicPr>
          <p:nvPr/>
        </p:nvPicPr>
        <p:blipFill rotWithShape="1">
          <a:blip r:embed="rId2"/>
          <a:srcRect l="608"/>
          <a:stretch/>
        </p:blipFill>
        <p:spPr>
          <a:xfrm>
            <a:off x="812800" y="2605985"/>
            <a:ext cx="10862216" cy="2350422"/>
          </a:xfrm>
          <a:prstGeom prst="rect">
            <a:avLst/>
          </a:prstGeom>
        </p:spPr>
      </p:pic>
    </p:spTree>
    <p:extLst>
      <p:ext uri="{BB962C8B-B14F-4D97-AF65-F5344CB8AC3E}">
        <p14:creationId xmlns:p14="http://schemas.microsoft.com/office/powerpoint/2010/main" val="1922754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74452-9D76-41CF-B2C9-1C52C75F35C1}"/>
              </a:ext>
            </a:extLst>
          </p:cNvPr>
          <p:cNvSpPr>
            <a:spLocks noGrp="1"/>
          </p:cNvSpPr>
          <p:nvPr>
            <p:ph type="title"/>
          </p:nvPr>
        </p:nvSpPr>
        <p:spPr/>
        <p:txBody>
          <a:bodyPr/>
          <a:lstStyle/>
          <a:p>
            <a:r>
              <a:rPr lang="en-US" dirty="0"/>
              <a:t>Scroll bar “map mode”</a:t>
            </a:r>
          </a:p>
        </p:txBody>
      </p:sp>
      <p:pic>
        <p:nvPicPr>
          <p:cNvPr id="8" name="Content Placeholder 7">
            <a:extLst>
              <a:ext uri="{FF2B5EF4-FFF2-40B4-BE49-F238E27FC236}">
                <a16:creationId xmlns:a16="http://schemas.microsoft.com/office/drawing/2014/main" id="{28FAFCD2-FF93-4B3B-8701-67616D63ED32}"/>
              </a:ext>
            </a:extLst>
          </p:cNvPr>
          <p:cNvPicPr>
            <a:picLocks noGrp="1" noChangeAspect="1"/>
          </p:cNvPicPr>
          <p:nvPr>
            <p:ph sz="quarter" idx="13"/>
          </p:nvPr>
        </p:nvPicPr>
        <p:blipFill>
          <a:blip r:embed="rId2"/>
          <a:stretch>
            <a:fillRect/>
          </a:stretch>
        </p:blipFill>
        <p:spPr>
          <a:xfrm>
            <a:off x="812800" y="2470944"/>
            <a:ext cx="5181600" cy="3022600"/>
          </a:xfrm>
          <a:prstGeom prst="rect">
            <a:avLst/>
          </a:prstGeom>
        </p:spPr>
      </p:pic>
      <p:pic>
        <p:nvPicPr>
          <p:cNvPr id="7" name="Content Placeholder 6">
            <a:extLst>
              <a:ext uri="{FF2B5EF4-FFF2-40B4-BE49-F238E27FC236}">
                <a16:creationId xmlns:a16="http://schemas.microsoft.com/office/drawing/2014/main" id="{DC8CD31B-21BC-425A-B907-43908B482DE1}"/>
              </a:ext>
            </a:extLst>
          </p:cNvPr>
          <p:cNvPicPr>
            <a:picLocks noGrp="1" noChangeAspect="1"/>
          </p:cNvPicPr>
          <p:nvPr>
            <p:ph sz="quarter" idx="14"/>
          </p:nvPr>
        </p:nvPicPr>
        <p:blipFill>
          <a:blip r:embed="rId3"/>
          <a:stretch>
            <a:fillRect/>
          </a:stretch>
        </p:blipFill>
        <p:spPr>
          <a:xfrm>
            <a:off x="6459538" y="2178434"/>
            <a:ext cx="5181600" cy="3607619"/>
          </a:xfrm>
          <a:prstGeom prst="rect">
            <a:avLst/>
          </a:prstGeom>
        </p:spPr>
      </p:pic>
    </p:spTree>
    <p:extLst>
      <p:ext uri="{BB962C8B-B14F-4D97-AF65-F5344CB8AC3E}">
        <p14:creationId xmlns:p14="http://schemas.microsoft.com/office/powerpoint/2010/main" val="693199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Andy Mallon</a:t>
            </a:r>
          </a:p>
        </p:txBody>
      </p:sp>
      <p:sp>
        <p:nvSpPr>
          <p:cNvPr id="3" name="Content Placeholder 2"/>
          <p:cNvSpPr>
            <a:spLocks noGrp="1"/>
          </p:cNvSpPr>
          <p:nvPr>
            <p:ph idx="1"/>
          </p:nvPr>
        </p:nvSpPr>
        <p:spPr>
          <a:xfrm>
            <a:off x="816864" y="1803400"/>
            <a:ext cx="10871200" cy="4460834"/>
          </a:xfrm>
        </p:spPr>
        <p:txBody>
          <a:bodyPr>
            <a:normAutofit lnSpcReduction="10000"/>
          </a:bodyPr>
          <a:lstStyle/>
          <a:p>
            <a:r>
              <a:rPr lang="en-US" dirty="0"/>
              <a:t>Product Manager at </a:t>
            </a:r>
            <a:r>
              <a:rPr lang="en-US" dirty="0" err="1"/>
              <a:t>SentryOne</a:t>
            </a:r>
            <a:endParaRPr lang="en-US" dirty="0"/>
          </a:p>
          <a:p>
            <a:r>
              <a:rPr lang="en-US" dirty="0"/>
              <a:t>Working with SQL Server since 2003 (SQL Server 2000)</a:t>
            </a:r>
          </a:p>
          <a:p>
            <a:r>
              <a:rPr lang="en-US" dirty="0"/>
              <a:t>Background in Tech Support, Database Administration, and Database Architecture</a:t>
            </a:r>
          </a:p>
          <a:p>
            <a:r>
              <a:rPr lang="en-US" dirty="0"/>
              <a:t>Lazy</a:t>
            </a:r>
          </a:p>
          <a:p>
            <a:r>
              <a:rPr lang="en-US" dirty="0"/>
              <a:t>Impatient</a:t>
            </a:r>
          </a:p>
          <a:p>
            <a:pPr lvl="1"/>
            <a:endParaRPr lang="en-US" dirty="0"/>
          </a:p>
        </p:txBody>
      </p:sp>
      <p:pic>
        <p:nvPicPr>
          <p:cNvPr id="7" name="Picture 6">
            <a:extLst>
              <a:ext uri="{FF2B5EF4-FFF2-40B4-BE49-F238E27FC236}">
                <a16:creationId xmlns:a16="http://schemas.microsoft.com/office/drawing/2014/main" id="{EE146EBC-FF7A-4B7D-A6B2-C9BE078011FC}"/>
              </a:ext>
            </a:extLst>
          </p:cNvPr>
          <p:cNvPicPr>
            <a:picLocks noChangeAspect="1"/>
          </p:cNvPicPr>
          <p:nvPr/>
        </p:nvPicPr>
        <p:blipFill>
          <a:blip r:embed="rId3"/>
          <a:stretch>
            <a:fillRect/>
          </a:stretch>
        </p:blipFill>
        <p:spPr>
          <a:xfrm>
            <a:off x="8879429" y="331301"/>
            <a:ext cx="2462381" cy="993477"/>
          </a:xfrm>
          <a:prstGeom prst="rect">
            <a:avLst/>
          </a:prstGeom>
        </p:spPr>
      </p:pic>
    </p:spTree>
    <p:extLst>
      <p:ext uri="{BB962C8B-B14F-4D97-AF65-F5344CB8AC3E}">
        <p14:creationId xmlns:p14="http://schemas.microsoft.com/office/powerpoint/2010/main" val="1697107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Save changes to the following items?</a:t>
            </a:r>
          </a:p>
        </p:txBody>
      </p:sp>
      <p:pic>
        <p:nvPicPr>
          <p:cNvPr id="4" name="Content Placeholder 3"/>
          <p:cNvPicPr>
            <a:picLocks noGrp="1" noChangeAspect="1"/>
          </p:cNvPicPr>
          <p:nvPr>
            <p:ph idx="1"/>
          </p:nvPr>
        </p:nvPicPr>
        <p:blipFill>
          <a:blip r:embed="rId3"/>
          <a:stretch>
            <a:fillRect/>
          </a:stretch>
        </p:blipFill>
        <p:spPr>
          <a:xfrm>
            <a:off x="3182421" y="1803400"/>
            <a:ext cx="6141483" cy="4460875"/>
          </a:xfrm>
          <a:prstGeom prst="rect">
            <a:avLst/>
          </a:prstGeom>
        </p:spPr>
      </p:pic>
    </p:spTree>
    <p:extLst>
      <p:ext uri="{BB962C8B-B14F-4D97-AF65-F5344CB8AC3E}">
        <p14:creationId xmlns:p14="http://schemas.microsoft.com/office/powerpoint/2010/main" val="3819575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bother saving</a:t>
            </a:r>
          </a:p>
        </p:txBody>
      </p:sp>
      <p:pic>
        <p:nvPicPr>
          <p:cNvPr id="5" name="Content Placeholder 4"/>
          <p:cNvPicPr>
            <a:picLocks noGrp="1" noChangeAspect="1"/>
          </p:cNvPicPr>
          <p:nvPr>
            <p:ph idx="1"/>
          </p:nvPr>
        </p:nvPicPr>
        <p:blipFill>
          <a:blip r:embed="rId3"/>
          <a:stretch>
            <a:fillRect/>
          </a:stretch>
        </p:blipFill>
        <p:spPr>
          <a:xfrm>
            <a:off x="2435436" y="1803400"/>
            <a:ext cx="7635453" cy="4460875"/>
          </a:xfrm>
          <a:prstGeom prst="rect">
            <a:avLst/>
          </a:prstGeom>
        </p:spPr>
      </p:pic>
    </p:spTree>
    <p:extLst>
      <p:ext uri="{BB962C8B-B14F-4D97-AF65-F5344CB8AC3E}">
        <p14:creationId xmlns:p14="http://schemas.microsoft.com/office/powerpoint/2010/main" val="2622695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latin typeface="Consolas" panose="020B0609020204030204" pitchFamily="49" charset="0"/>
              </a:rPr>
              <a:t>GO</a:t>
            </a:r>
            <a:endParaRPr lang="en-US" dirty="0"/>
          </a:p>
        </p:txBody>
      </p:sp>
      <p:sp>
        <p:nvSpPr>
          <p:cNvPr id="3" name="Content Placeholder 2"/>
          <p:cNvSpPr>
            <a:spLocks noGrp="1"/>
          </p:cNvSpPr>
          <p:nvPr>
            <p:ph idx="1"/>
          </p:nvPr>
        </p:nvSpPr>
        <p:spPr>
          <a:xfrm>
            <a:off x="816864" y="1803400"/>
            <a:ext cx="3862342" cy="4323080"/>
          </a:xfrm>
        </p:spPr>
        <p:txBody>
          <a:bodyPr/>
          <a:lstStyle/>
          <a:p>
            <a:r>
              <a:rPr lang="en-US" dirty="0"/>
              <a:t>You can change the batch separator in SSMS to be something other than </a:t>
            </a:r>
            <a:r>
              <a:rPr lang="en-US" dirty="0">
                <a:solidFill>
                  <a:srgbClr val="0070C0"/>
                </a:solidFill>
                <a:latin typeface="Consolas" panose="020B0609020204030204" pitchFamily="49" charset="0"/>
              </a:rPr>
              <a:t>GO</a:t>
            </a:r>
          </a:p>
        </p:txBody>
      </p:sp>
      <p:pic>
        <p:nvPicPr>
          <p:cNvPr id="4" name="Picture 3"/>
          <p:cNvPicPr>
            <a:picLocks noChangeAspect="1"/>
          </p:cNvPicPr>
          <p:nvPr/>
        </p:nvPicPr>
        <p:blipFill>
          <a:blip r:embed="rId3"/>
          <a:stretch>
            <a:fillRect/>
          </a:stretch>
        </p:blipFill>
        <p:spPr>
          <a:xfrm>
            <a:off x="4729658" y="1504907"/>
            <a:ext cx="7258482" cy="4860127"/>
          </a:xfrm>
          <a:prstGeom prst="rect">
            <a:avLst/>
          </a:prstGeom>
        </p:spPr>
      </p:pic>
    </p:spTree>
    <p:extLst>
      <p:ext uri="{BB962C8B-B14F-4D97-AF65-F5344CB8AC3E}">
        <p14:creationId xmlns:p14="http://schemas.microsoft.com/office/powerpoint/2010/main" val="871678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latin typeface="Consolas" panose="020B0609020204030204" pitchFamily="49" charset="0"/>
              </a:rPr>
              <a:t>GO</a:t>
            </a:r>
            <a:r>
              <a:rPr lang="en-US" dirty="0"/>
              <a:t> have some fun</a:t>
            </a:r>
          </a:p>
        </p:txBody>
      </p:sp>
      <p:sp>
        <p:nvSpPr>
          <p:cNvPr id="3" name="Content Placeholder 2"/>
          <p:cNvSpPr>
            <a:spLocks noGrp="1"/>
          </p:cNvSpPr>
          <p:nvPr>
            <p:ph idx="1"/>
          </p:nvPr>
        </p:nvSpPr>
        <p:spPr/>
        <p:txBody>
          <a:bodyPr>
            <a:normAutofit fontScale="92500"/>
          </a:bodyPr>
          <a:lstStyle/>
          <a:p>
            <a:r>
              <a:rPr lang="en-US" dirty="0"/>
              <a:t>I can’t think of any reason to do this</a:t>
            </a:r>
          </a:p>
          <a:p>
            <a:r>
              <a:rPr lang="en-US" dirty="0"/>
              <a:t>Change your coworker’s batch separator to “SELECT”</a:t>
            </a:r>
          </a:p>
          <a:p>
            <a:endParaRPr lang="en-US" dirty="0"/>
          </a:p>
          <a:p>
            <a:r>
              <a:rPr lang="en-US" b="1" dirty="0">
                <a:solidFill>
                  <a:schemeClr val="accent5"/>
                </a:solidFill>
                <a:latin typeface="Segoe UI Semibold" panose="020B0702040204020203" pitchFamily="34" charset="0"/>
                <a:cs typeface="Segoe UI Semibold" panose="020B0702040204020203" pitchFamily="34" charset="0"/>
              </a:rPr>
              <a:t>DO NOT CHANGE YOUR COWORKER’S BATCH SEPARATOR TO “WHERE”</a:t>
            </a:r>
          </a:p>
          <a:p>
            <a:pPr lvl="1"/>
            <a:r>
              <a:rPr lang="en-US" dirty="0"/>
              <a:t>Hilarious with SELECT</a:t>
            </a:r>
          </a:p>
          <a:p>
            <a:pPr lvl="1"/>
            <a:r>
              <a:rPr lang="en-US" dirty="0"/>
              <a:t>Not so funny for DELETE</a:t>
            </a:r>
          </a:p>
        </p:txBody>
      </p:sp>
    </p:spTree>
    <p:extLst>
      <p:ext uri="{BB962C8B-B14F-4D97-AF65-F5344CB8AC3E}">
        <p14:creationId xmlns:p14="http://schemas.microsoft.com/office/powerpoint/2010/main" val="37914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the Service Account</a:t>
            </a:r>
          </a:p>
        </p:txBody>
      </p:sp>
      <p:sp>
        <p:nvSpPr>
          <p:cNvPr id="3" name="Content Placeholder 2"/>
          <p:cNvSpPr>
            <a:spLocks noGrp="1"/>
          </p:cNvSpPr>
          <p:nvPr>
            <p:ph idx="1"/>
          </p:nvPr>
        </p:nvSpPr>
        <p:spPr/>
        <p:txBody>
          <a:bodyPr/>
          <a:lstStyle/>
          <a:p>
            <a:r>
              <a:rPr lang="en-US" dirty="0" err="1"/>
              <a:t>sys.dm_server_services</a:t>
            </a:r>
            <a:endParaRPr lang="en-US" dirty="0"/>
          </a:p>
          <a:p>
            <a:pPr lvl="1"/>
            <a:r>
              <a:rPr lang="en-US" dirty="0"/>
              <a:t>Introduced in SQL Server 2008R2 SP1</a:t>
            </a:r>
          </a:p>
        </p:txBody>
      </p:sp>
      <p:pic>
        <p:nvPicPr>
          <p:cNvPr id="6" name="Picture 5"/>
          <p:cNvPicPr>
            <a:picLocks noChangeAspect="1"/>
          </p:cNvPicPr>
          <p:nvPr/>
        </p:nvPicPr>
        <p:blipFill>
          <a:blip r:embed="rId3"/>
          <a:stretch>
            <a:fillRect/>
          </a:stretch>
        </p:blipFill>
        <p:spPr>
          <a:xfrm>
            <a:off x="281940" y="3390572"/>
            <a:ext cx="11605260" cy="2658091"/>
          </a:xfrm>
          <a:prstGeom prst="rect">
            <a:avLst/>
          </a:prstGeom>
        </p:spPr>
      </p:pic>
    </p:spTree>
    <p:extLst>
      <p:ext uri="{BB962C8B-B14F-4D97-AF65-F5344CB8AC3E}">
        <p14:creationId xmlns:p14="http://schemas.microsoft.com/office/powerpoint/2010/main" val="27758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about Azure Data Studio?</a:t>
            </a:r>
          </a:p>
        </p:txBody>
      </p:sp>
      <p:sp>
        <p:nvSpPr>
          <p:cNvPr id="2" name="Text Placeholder 1"/>
          <p:cNvSpPr>
            <a:spLocks noGrp="1"/>
          </p:cNvSpPr>
          <p:nvPr>
            <p:ph type="body" idx="12"/>
          </p:nvPr>
        </p:nvSpPr>
        <p:spPr/>
        <p:txBody>
          <a:bodyPr/>
          <a:lstStyle/>
          <a:p>
            <a:endParaRPr lang="en-US"/>
          </a:p>
        </p:txBody>
      </p:sp>
      <p:sp>
        <p:nvSpPr>
          <p:cNvPr id="6" name="Text Placeholder 5">
            <a:extLst>
              <a:ext uri="{FF2B5EF4-FFF2-40B4-BE49-F238E27FC236}">
                <a16:creationId xmlns:a16="http://schemas.microsoft.com/office/drawing/2014/main" id="{FDFEB484-35D3-474E-9014-03B691992BB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1989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lstStyle/>
          <a:p>
            <a:r>
              <a:rPr lang="en-US" dirty="0"/>
              <a:t>Azure Data Studio shortcuts</a:t>
            </a:r>
          </a:p>
        </p:txBody>
      </p:sp>
      <p:pic>
        <p:nvPicPr>
          <p:cNvPr id="4" name="Content Placeholder 3">
            <a:extLst>
              <a:ext uri="{FF2B5EF4-FFF2-40B4-BE49-F238E27FC236}">
                <a16:creationId xmlns:a16="http://schemas.microsoft.com/office/drawing/2014/main" id="{11D41582-9EB3-48EF-A4C3-EF41B19C749B}"/>
              </a:ext>
            </a:extLst>
          </p:cNvPr>
          <p:cNvPicPr>
            <a:picLocks noGrp="1" noChangeAspect="1"/>
          </p:cNvPicPr>
          <p:nvPr>
            <p:ph sz="quarter" idx="13"/>
          </p:nvPr>
        </p:nvPicPr>
        <p:blipFill>
          <a:blip r:embed="rId2"/>
          <a:stretch>
            <a:fillRect/>
          </a:stretch>
        </p:blipFill>
        <p:spPr>
          <a:xfrm>
            <a:off x="3423266" y="1803400"/>
            <a:ext cx="5650268" cy="4368800"/>
          </a:xfrm>
          <a:prstGeom prst="rect">
            <a:avLst/>
          </a:prstGeom>
        </p:spPr>
      </p:pic>
    </p:spTree>
    <p:extLst>
      <p:ext uri="{BB962C8B-B14F-4D97-AF65-F5344CB8AC3E}">
        <p14:creationId xmlns:p14="http://schemas.microsoft.com/office/powerpoint/2010/main" val="652337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lstStyle/>
          <a:p>
            <a:r>
              <a:rPr lang="en-US" dirty="0"/>
              <a:t>Woo </a:t>
            </a:r>
            <a:r>
              <a:rPr lang="en-US" dirty="0" err="1"/>
              <a:t>hoo</a:t>
            </a:r>
            <a:r>
              <a:rPr lang="en-US" dirty="0"/>
              <a:t>! They’re the same!</a:t>
            </a:r>
          </a:p>
        </p:txBody>
      </p:sp>
      <p:pic>
        <p:nvPicPr>
          <p:cNvPr id="12" name="Content Placeholder 3">
            <a:extLst>
              <a:ext uri="{FF2B5EF4-FFF2-40B4-BE49-F238E27FC236}">
                <a16:creationId xmlns:a16="http://schemas.microsoft.com/office/drawing/2014/main" id="{F65B074B-D2EF-4B8A-A627-9BB08D44CDC5}"/>
              </a:ext>
            </a:extLst>
          </p:cNvPr>
          <p:cNvPicPr>
            <a:picLocks noGrp="1" noChangeAspect="1"/>
          </p:cNvPicPr>
          <p:nvPr>
            <p:ph sz="quarter" idx="13"/>
          </p:nvPr>
        </p:nvPicPr>
        <p:blipFill rotWithShape="1">
          <a:blip r:embed="rId2"/>
          <a:srcRect b="63237"/>
          <a:stretch/>
        </p:blipFill>
        <p:spPr>
          <a:xfrm>
            <a:off x="254000" y="2103749"/>
            <a:ext cx="11684000" cy="3321250"/>
          </a:xfrm>
          <a:prstGeom prst="rect">
            <a:avLst/>
          </a:prstGeom>
        </p:spPr>
      </p:pic>
    </p:spTree>
    <p:extLst>
      <p:ext uri="{BB962C8B-B14F-4D97-AF65-F5344CB8AC3E}">
        <p14:creationId xmlns:p14="http://schemas.microsoft.com/office/powerpoint/2010/main" val="1886147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normAutofit/>
          </a:bodyPr>
          <a:lstStyle/>
          <a:p>
            <a:r>
              <a:rPr lang="en-US" dirty="0"/>
              <a:t>WTF? All new shortcuts??!!</a:t>
            </a:r>
          </a:p>
        </p:txBody>
      </p:sp>
      <p:sp>
        <p:nvSpPr>
          <p:cNvPr id="8" name="Content Placeholder 7">
            <a:extLst>
              <a:ext uri="{FF2B5EF4-FFF2-40B4-BE49-F238E27FC236}">
                <a16:creationId xmlns:a16="http://schemas.microsoft.com/office/drawing/2014/main" id="{8A93899B-1FEB-4661-B608-5EF2081E53AE}"/>
              </a:ext>
            </a:extLst>
          </p:cNvPr>
          <p:cNvSpPr>
            <a:spLocks noGrp="1"/>
          </p:cNvSpPr>
          <p:nvPr>
            <p:ph sz="quarter" idx="13"/>
          </p:nvPr>
        </p:nvSpPr>
        <p:spPr/>
        <p:txBody>
          <a:bodyPr/>
          <a:lstStyle/>
          <a:p>
            <a:endParaRPr lang="en-US"/>
          </a:p>
        </p:txBody>
      </p:sp>
      <p:pic>
        <p:nvPicPr>
          <p:cNvPr id="10" name="Content Placeholder 3">
            <a:extLst>
              <a:ext uri="{FF2B5EF4-FFF2-40B4-BE49-F238E27FC236}">
                <a16:creationId xmlns:a16="http://schemas.microsoft.com/office/drawing/2014/main" id="{1E61D0D6-62C0-49F9-9941-C10227C45E57}"/>
              </a:ext>
            </a:extLst>
          </p:cNvPr>
          <p:cNvPicPr>
            <a:picLocks noChangeAspect="1"/>
          </p:cNvPicPr>
          <p:nvPr/>
        </p:nvPicPr>
        <p:blipFill rotWithShape="1">
          <a:blip r:embed="rId2"/>
          <a:srcRect t="37309" b="12172"/>
          <a:stretch/>
        </p:blipFill>
        <p:spPr>
          <a:xfrm>
            <a:off x="254000" y="1776706"/>
            <a:ext cx="11684000" cy="4564023"/>
          </a:xfrm>
          <a:prstGeom prst="rect">
            <a:avLst/>
          </a:prstGeom>
        </p:spPr>
      </p:pic>
    </p:spTree>
    <p:extLst>
      <p:ext uri="{BB962C8B-B14F-4D97-AF65-F5344CB8AC3E}">
        <p14:creationId xmlns:p14="http://schemas.microsoft.com/office/powerpoint/2010/main" val="89825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lstStyle/>
          <a:p>
            <a:r>
              <a:rPr lang="en-US" dirty="0"/>
              <a:t>SSMS Keymap</a:t>
            </a:r>
          </a:p>
        </p:txBody>
      </p:sp>
      <p:sp>
        <p:nvSpPr>
          <p:cNvPr id="3" name="Content Placeholder 2">
            <a:extLst>
              <a:ext uri="{FF2B5EF4-FFF2-40B4-BE49-F238E27FC236}">
                <a16:creationId xmlns:a16="http://schemas.microsoft.com/office/drawing/2014/main" id="{A40DE243-9BD5-4F24-88E0-5BBD1DC16733}"/>
              </a:ext>
            </a:extLst>
          </p:cNvPr>
          <p:cNvSpPr>
            <a:spLocks noGrp="1"/>
          </p:cNvSpPr>
          <p:nvPr>
            <p:ph sz="quarter" idx="13"/>
          </p:nvPr>
        </p:nvSpPr>
        <p:spPr/>
        <p:txBody>
          <a:bodyPr/>
          <a:lstStyle/>
          <a:p>
            <a:r>
              <a:rPr lang="en-US" dirty="0"/>
              <a:t>Azure Data Studio extension </a:t>
            </a:r>
          </a:p>
          <a:p>
            <a:pPr lvl="1"/>
            <a:r>
              <a:rPr lang="en-US" dirty="0"/>
              <a:t>by Kevin Cunnane, Engineering Manager, Microsoft</a:t>
            </a:r>
          </a:p>
          <a:p>
            <a:r>
              <a:rPr lang="en-US" dirty="0"/>
              <a:t>This extension ports the most popular shortcuts to </a:t>
            </a:r>
            <a:r>
              <a:rPr lang="en-US"/>
              <a:t>Azure Data Studio</a:t>
            </a:r>
            <a:endParaRPr lang="en-US" dirty="0"/>
          </a:p>
        </p:txBody>
      </p:sp>
      <p:pic>
        <p:nvPicPr>
          <p:cNvPr id="4" name="Picture 3">
            <a:extLst>
              <a:ext uri="{FF2B5EF4-FFF2-40B4-BE49-F238E27FC236}">
                <a16:creationId xmlns:a16="http://schemas.microsoft.com/office/drawing/2014/main" id="{1001567C-0874-4873-A9BE-080507089921}"/>
              </a:ext>
            </a:extLst>
          </p:cNvPr>
          <p:cNvPicPr>
            <a:picLocks noChangeAspect="1"/>
          </p:cNvPicPr>
          <p:nvPr/>
        </p:nvPicPr>
        <p:blipFill rotWithShape="1">
          <a:blip r:embed="rId2"/>
          <a:srcRect r="39531" b="76924"/>
          <a:stretch/>
        </p:blipFill>
        <p:spPr>
          <a:xfrm>
            <a:off x="2409825" y="4521200"/>
            <a:ext cx="7372350" cy="1552408"/>
          </a:xfrm>
          <a:prstGeom prst="rect">
            <a:avLst/>
          </a:prstGeom>
        </p:spPr>
      </p:pic>
    </p:spTree>
    <p:extLst>
      <p:ext uri="{BB962C8B-B14F-4D97-AF65-F5344CB8AC3E}">
        <p14:creationId xmlns:p14="http://schemas.microsoft.com/office/powerpoint/2010/main" val="3817762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pic>
        <p:nvPicPr>
          <p:cNvPr id="8" name="Picture 2" descr="https://scontent-lga1-1.xx.fbcdn.net/hphotos-xat1/v/t1.0-9/11781623_944651622259841_4760931175711774253_n.jpg?oh=3ceda243b4461ee43ac467e92e73baba&amp;oe=56A624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154" y="3470810"/>
            <a:ext cx="3281038" cy="32810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809153" y="3457300"/>
            <a:ext cx="3283293" cy="3283293"/>
          </a:xfrm>
          <a:prstGeom prst="rect">
            <a:avLst/>
          </a:prstGeom>
        </p:spPr>
      </p:pic>
      <p:pic>
        <p:nvPicPr>
          <p:cNvPr id="17" name="Picture 8" descr="https://igcdn-photos-d-a.akamaihd.net/hphotos-ak-xap1/t51.2885-15/11186841_793274697407251_668407686_n.jpg"/>
          <p:cNvPicPr>
            <a:picLocks noChangeAspect="1" noChangeArrowheads="1"/>
          </p:cNvPicPr>
          <p:nvPr/>
        </p:nvPicPr>
        <p:blipFill rotWithShape="1">
          <a:blip r:embed="rId5">
            <a:extLst>
              <a:ext uri="{28A0092B-C50C-407E-A947-70E740481C1C}">
                <a14:useLocalDpi xmlns:a14="http://schemas.microsoft.com/office/drawing/2010/main" val="0"/>
              </a:ext>
            </a:extLst>
          </a:blip>
          <a:srcRect l="4236" t="5599" r="5599" b="4236"/>
          <a:stretch/>
        </p:blipFill>
        <p:spPr bwMode="auto">
          <a:xfrm>
            <a:off x="419025" y="3461052"/>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https://c2.staticflickr.com/4/3607/3370542421_929cf4dcd8_z.jpg?zz=1"/>
          <p:cNvPicPr>
            <a:picLocks noChangeAspect="1" noChangeArrowheads="1"/>
          </p:cNvPicPr>
          <p:nvPr/>
        </p:nvPicPr>
        <p:blipFill rotWithShape="1">
          <a:blip r:embed="rId6">
            <a:extLst>
              <a:ext uri="{28A0092B-C50C-407E-A947-70E740481C1C}">
                <a14:useLocalDpi xmlns:a14="http://schemas.microsoft.com/office/drawing/2010/main" val="0"/>
              </a:ext>
            </a:extLst>
          </a:blip>
          <a:srcRect l="12037" t="5328" r="10123" b="37705"/>
          <a:stretch/>
        </p:blipFill>
        <p:spPr bwMode="auto">
          <a:xfrm>
            <a:off x="7360359" y="4603962"/>
            <a:ext cx="4419601" cy="214788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415089" y="3457300"/>
            <a:ext cx="3279726" cy="3280222"/>
            <a:chOff x="415089" y="3457300"/>
            <a:chExt cx="3279726" cy="3280222"/>
          </a:xfrm>
        </p:grpSpPr>
        <p:pic>
          <p:nvPicPr>
            <p:cNvPr id="5" name="Picture 4"/>
            <p:cNvPicPr>
              <a:picLocks noChangeAspect="1"/>
            </p:cNvPicPr>
            <p:nvPr/>
          </p:nvPicPr>
          <p:blipFill rotWithShape="1">
            <a:blip r:embed="rId7"/>
            <a:srcRect t="-1" b="867"/>
            <a:stretch/>
          </p:blipFill>
          <p:spPr>
            <a:xfrm>
              <a:off x="415089" y="5042008"/>
              <a:ext cx="3275790" cy="1695514"/>
            </a:xfrm>
            <a:prstGeom prst="rect">
              <a:avLst/>
            </a:prstGeom>
          </p:spPr>
        </p:pic>
        <p:pic>
          <p:nvPicPr>
            <p:cNvPr id="6" name="Picture 5"/>
            <p:cNvPicPr>
              <a:picLocks noChangeAspect="1"/>
            </p:cNvPicPr>
            <p:nvPr/>
          </p:nvPicPr>
          <p:blipFill rotWithShape="1">
            <a:blip r:embed="rId8"/>
            <a:srcRect t="26022" b="25334"/>
            <a:stretch/>
          </p:blipFill>
          <p:spPr>
            <a:xfrm>
              <a:off x="419027" y="3457300"/>
              <a:ext cx="3275788" cy="1593477"/>
            </a:xfrm>
            <a:prstGeom prst="rect">
              <a:avLst/>
            </a:prstGeom>
          </p:spPr>
        </p:pic>
      </p:grpSp>
      <p:pic>
        <p:nvPicPr>
          <p:cNvPr id="13" name="Picture 12"/>
          <p:cNvPicPr>
            <a:picLocks noChangeAspect="1"/>
          </p:cNvPicPr>
          <p:nvPr/>
        </p:nvPicPr>
        <p:blipFill>
          <a:blip r:embed="rId9"/>
          <a:stretch>
            <a:fillRect/>
          </a:stretch>
        </p:blipFill>
        <p:spPr>
          <a:xfrm>
            <a:off x="7358105" y="4821695"/>
            <a:ext cx="4421856" cy="1784051"/>
          </a:xfrm>
          <a:prstGeom prst="rect">
            <a:avLst/>
          </a:prstGeom>
        </p:spPr>
      </p:pic>
      <p:pic>
        <p:nvPicPr>
          <p:cNvPr id="3" name="Picture 2"/>
          <p:cNvPicPr>
            <a:picLocks noChangeAspect="1"/>
          </p:cNvPicPr>
          <p:nvPr/>
        </p:nvPicPr>
        <p:blipFill>
          <a:blip r:embed="rId10"/>
          <a:stretch>
            <a:fillRect/>
          </a:stretch>
        </p:blipFill>
        <p:spPr>
          <a:xfrm>
            <a:off x="3994880" y="100263"/>
            <a:ext cx="3055631" cy="3284803"/>
          </a:xfrm>
          <a:prstGeom prst="rect">
            <a:avLst/>
          </a:prstGeom>
        </p:spPr>
      </p:pic>
      <p:pic>
        <p:nvPicPr>
          <p:cNvPr id="2" name="Picture 1"/>
          <p:cNvPicPr>
            <a:picLocks noChangeAspect="1"/>
          </p:cNvPicPr>
          <p:nvPr/>
        </p:nvPicPr>
        <p:blipFill>
          <a:blip r:embed="rId11"/>
          <a:stretch>
            <a:fillRect/>
          </a:stretch>
        </p:blipFill>
        <p:spPr>
          <a:xfrm>
            <a:off x="414272" y="100263"/>
            <a:ext cx="3280543" cy="3280543"/>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60359" y="103291"/>
            <a:ext cx="4394812" cy="4394812"/>
          </a:xfrm>
          <a:prstGeom prst="rect">
            <a:avLst/>
          </a:prstGeom>
        </p:spPr>
      </p:pic>
      <p:pic>
        <p:nvPicPr>
          <p:cNvPr id="16" name="Picture 6" descr="https://igcdn-photos-f-a.akamaihd.net/hphotos-ak-xpa1/t51.2885-15/11189591_897526703601277_1624430821_n.jpg"/>
          <p:cNvPicPr>
            <a:picLocks noChangeAspect="1" noChangeArrowheads="1"/>
          </p:cNvPicPr>
          <p:nvPr/>
        </p:nvPicPr>
        <p:blipFill rotWithShape="1">
          <a:blip r:embed="rId13">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14">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12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ntr" presetSubtype="0"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1000"/>
                            </p:stCondLst>
                            <p:childTnLst>
                              <p:par>
                                <p:cTn id="33" presetID="10" presetClass="exit" presetSubtype="0" fill="hold" nodeType="after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ntr" presetSubtype="0" fill="hold" nodeType="withEffect">
                                  <p:stCondLst>
                                    <p:cond delay="5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2000"/>
                            </p:stCondLst>
                            <p:childTnLst>
                              <p:par>
                                <p:cTn id="40" presetID="10" presetClass="exit" presetSubtype="0" fill="hold" nodeType="after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nodeType="withEffect">
                                  <p:stCondLst>
                                    <p:cond delay="5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3000"/>
                            </p:stCondLst>
                            <p:childTnLst>
                              <p:par>
                                <p:cTn id="47" presetID="10" presetClass="exit" presetSubtype="0" fill="hold" nodeType="after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ntr" presetSubtype="0" fill="hold"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4000"/>
                            </p:stCondLst>
                            <p:childTnLst>
                              <p:par>
                                <p:cTn id="54" presetID="10" presetClass="exit" presetSubtype="0" fill="hold" nodeType="after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ntr" presetSubtype="0" fill="hold" nodeType="withEffect">
                                  <p:stCondLst>
                                    <p:cond delay="5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6F4D4B-1F94-4873-9AE7-BA1436728B0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40DE243-9BD5-4F24-88E0-5BBD1DC16733}"/>
              </a:ext>
            </a:extLst>
          </p:cNvPr>
          <p:cNvSpPr>
            <a:spLocks noGrp="1"/>
          </p:cNvSpPr>
          <p:nvPr>
            <p:ph sz="quarter" idx="13"/>
          </p:nvPr>
        </p:nvSpPr>
        <p:spPr/>
        <p:txBody>
          <a:bodyPr/>
          <a:lstStyle/>
          <a:p>
            <a:endParaRPr lang="en-US"/>
          </a:p>
        </p:txBody>
      </p:sp>
      <p:pic>
        <p:nvPicPr>
          <p:cNvPr id="4" name="Picture 3">
            <a:extLst>
              <a:ext uri="{FF2B5EF4-FFF2-40B4-BE49-F238E27FC236}">
                <a16:creationId xmlns:a16="http://schemas.microsoft.com/office/drawing/2014/main" id="{1001567C-0874-4873-A9BE-080507089921}"/>
              </a:ext>
            </a:extLst>
          </p:cNvPr>
          <p:cNvPicPr>
            <a:picLocks noChangeAspect="1"/>
          </p:cNvPicPr>
          <p:nvPr/>
        </p:nvPicPr>
        <p:blipFill>
          <a:blip r:embed="rId2"/>
          <a:stretch>
            <a:fillRect/>
          </a:stretch>
        </p:blipFill>
        <p:spPr>
          <a:xfrm>
            <a:off x="0" y="132060"/>
            <a:ext cx="12192000" cy="6727230"/>
          </a:xfrm>
          <a:prstGeom prst="rect">
            <a:avLst/>
          </a:prstGeom>
        </p:spPr>
      </p:pic>
    </p:spTree>
    <p:extLst>
      <p:ext uri="{BB962C8B-B14F-4D97-AF65-F5344CB8AC3E}">
        <p14:creationId xmlns:p14="http://schemas.microsoft.com/office/powerpoint/2010/main" val="1748399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idx="1"/>
          </p:nvPr>
        </p:nvSpPr>
        <p:spPr/>
        <p:txBody>
          <a:bodyPr>
            <a:noAutofit/>
          </a:bodyPr>
          <a:lstStyle/>
          <a:p>
            <a:endParaRPr lang="en-US" sz="3200" dirty="0"/>
          </a:p>
        </p:txBody>
      </p:sp>
      <p:sp>
        <p:nvSpPr>
          <p:cNvPr id="5" name="Title 4"/>
          <p:cNvSpPr>
            <a:spLocks noGrp="1"/>
          </p:cNvSpPr>
          <p:nvPr>
            <p:ph type="title"/>
          </p:nvPr>
        </p:nvSpPr>
        <p:spPr/>
        <p:txBody>
          <a:bodyPr>
            <a:normAutofit/>
          </a:bodyPr>
          <a:lstStyle/>
          <a:p>
            <a:r>
              <a:rPr lang="en-US" dirty="0"/>
              <a:t>Windows keyboard shortcuts</a:t>
            </a:r>
          </a:p>
        </p:txBody>
      </p:sp>
      <p:sp>
        <p:nvSpPr>
          <p:cNvPr id="2" name="Text Placeholder 1"/>
          <p:cNvSpPr>
            <a:spLocks noGrp="1"/>
          </p:cNvSpPr>
          <p:nvPr>
            <p:ph type="body" idx="12"/>
          </p:nvPr>
        </p:nvSpPr>
        <p:spPr/>
        <p:txBody>
          <a:bodyPr/>
          <a:lstStyle/>
          <a:p>
            <a:pPr defTabSz="914400"/>
            <a:endParaRPr lang="en-US" dirty="0"/>
          </a:p>
        </p:txBody>
      </p:sp>
      <p:sp>
        <p:nvSpPr>
          <p:cNvPr id="4" name="Content Placeholder 5"/>
          <p:cNvSpPr txBox="1">
            <a:spLocks/>
          </p:cNvSpPr>
          <p:nvPr/>
        </p:nvSpPr>
        <p:spPr>
          <a:xfrm>
            <a:off x="1828800" y="233266"/>
            <a:ext cx="9497484" cy="1265852"/>
          </a:xfrm>
          <a:prstGeom prst="rect">
            <a:avLst/>
          </a:prstGeom>
        </p:spPr>
        <p:txBody>
          <a:bodyPr vert="horz" anchor="b">
            <a:noAutofit/>
          </a:bodyPr>
          <a:lstStyle>
            <a:lvl1pPr marL="426709" indent="-426709" algn="l" rtl="0" eaLnBrk="1" latinLnBrk="0" hangingPunct="1">
              <a:spcBef>
                <a:spcPts val="933"/>
              </a:spcBef>
              <a:buClr>
                <a:schemeClr val="accent2"/>
              </a:buClr>
              <a:buSzPct val="60000"/>
              <a:buFont typeface="Wingdings"/>
              <a:buNone/>
              <a:defRPr kumimoji="0" sz="3733" kern="1200">
                <a:solidFill>
                  <a:schemeClr val="tx2"/>
                </a:solidFill>
                <a:latin typeface="+mn-lt"/>
                <a:ea typeface="+mn-ea"/>
                <a:cs typeface="+mn-cs"/>
              </a:defRPr>
            </a:lvl1pPr>
            <a:lvl2pPr marL="853419" indent="-365751" algn="l" rtl="0" eaLnBrk="1" latinLnBrk="0" hangingPunct="1">
              <a:spcBef>
                <a:spcPts val="733"/>
              </a:spcBef>
              <a:buClr>
                <a:schemeClr val="accent1"/>
              </a:buClr>
              <a:buSzPct val="70000"/>
              <a:buFont typeface="Wingdings 2"/>
              <a:buNone/>
              <a:defRPr kumimoji="0" sz="2400" kern="1200">
                <a:solidFill>
                  <a:schemeClr val="tx1">
                    <a:tint val="75000"/>
                  </a:schemeClr>
                </a:solidFill>
                <a:latin typeface="+mn-lt"/>
                <a:ea typeface="+mn-ea"/>
                <a:cs typeface="+mn-cs"/>
              </a:defRPr>
            </a:lvl2pPr>
            <a:lvl3pPr marL="1219170" indent="-304792" algn="l" rtl="0" eaLnBrk="1" latinLnBrk="0" hangingPunct="1">
              <a:spcBef>
                <a:spcPts val="667"/>
              </a:spcBef>
              <a:buClr>
                <a:schemeClr val="accent2"/>
              </a:buClr>
              <a:buSzPct val="75000"/>
              <a:buFont typeface="Wingdings"/>
              <a:buNone/>
              <a:defRPr kumimoji="0" sz="2133" kern="1200">
                <a:solidFill>
                  <a:schemeClr val="tx1">
                    <a:tint val="75000"/>
                  </a:schemeClr>
                </a:solidFill>
                <a:latin typeface="+mn-lt"/>
                <a:ea typeface="+mn-ea"/>
                <a:cs typeface="+mn-cs"/>
              </a:defRPr>
            </a:lvl3pPr>
            <a:lvl4pPr marL="1828754" indent="-304792" algn="l" rtl="0" eaLnBrk="1" latinLnBrk="0" hangingPunct="1">
              <a:spcBef>
                <a:spcPts val="533"/>
              </a:spcBef>
              <a:buClr>
                <a:schemeClr val="accent3"/>
              </a:buClr>
              <a:buSzPct val="75000"/>
              <a:buFont typeface="Wingdings"/>
              <a:buNone/>
              <a:defRPr kumimoji="0" sz="1867" kern="1200">
                <a:solidFill>
                  <a:schemeClr val="tx1">
                    <a:tint val="75000"/>
                  </a:schemeClr>
                </a:solidFill>
                <a:latin typeface="+mn-lt"/>
                <a:ea typeface="+mn-ea"/>
                <a:cs typeface="+mn-cs"/>
              </a:defRPr>
            </a:lvl4pPr>
            <a:lvl5pPr marL="2438339" indent="-304792" algn="l" rtl="0" eaLnBrk="1" latinLnBrk="0" hangingPunct="1">
              <a:spcBef>
                <a:spcPts val="533"/>
              </a:spcBef>
              <a:buClr>
                <a:schemeClr val="accent4"/>
              </a:buClr>
              <a:buSzPct val="65000"/>
              <a:buFont typeface="Wingdings"/>
              <a:buNone/>
              <a:defRPr kumimoji="0" sz="1867" kern="1200">
                <a:solidFill>
                  <a:schemeClr val="tx1">
                    <a:tint val="75000"/>
                  </a:schemeClr>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defTabSz="914400"/>
            <a:endParaRPr lang="en-US" sz="3200" dirty="0"/>
          </a:p>
        </p:txBody>
      </p:sp>
    </p:spTree>
    <p:extLst>
      <p:ext uri="{BB962C8B-B14F-4D97-AF65-F5344CB8AC3E}">
        <p14:creationId xmlns:p14="http://schemas.microsoft.com/office/powerpoint/2010/main" val="2114095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Shortcuts</a:t>
            </a:r>
            <a:endParaRPr lang="en-US" dirty="0"/>
          </a:p>
        </p:txBody>
      </p:sp>
      <p:sp>
        <p:nvSpPr>
          <p:cNvPr id="3" name="Content Placeholder 2"/>
          <p:cNvSpPr>
            <a:spLocks noGrp="1"/>
          </p:cNvSpPr>
          <p:nvPr>
            <p:ph idx="1"/>
          </p:nvPr>
        </p:nvSpPr>
        <p:spPr/>
        <p:txBody>
          <a:bodyPr>
            <a:normAutofit/>
          </a:bodyPr>
          <a:lstStyle/>
          <a:p>
            <a:r>
              <a:rPr lang="en-US" dirty="0"/>
              <a:t>Win + R</a:t>
            </a:r>
          </a:p>
          <a:p>
            <a:r>
              <a:rPr lang="en-US" dirty="0"/>
              <a:t>Win + E</a:t>
            </a:r>
          </a:p>
          <a:p>
            <a:r>
              <a:rPr lang="en-US" dirty="0"/>
              <a:t>Win + L</a:t>
            </a:r>
          </a:p>
          <a:p>
            <a:r>
              <a:rPr lang="en-US" dirty="0"/>
              <a:t>Ctrl + Alt + End</a:t>
            </a:r>
          </a:p>
          <a:p>
            <a:r>
              <a:rPr lang="en-US" dirty="0"/>
              <a:t>Win + X (Windows 8+, 2012/R2)</a:t>
            </a:r>
          </a:p>
          <a:p>
            <a:r>
              <a:rPr lang="en-US" dirty="0"/>
              <a:t>Ctrl + Scroll wheel (many apps, including SSMS)</a:t>
            </a:r>
          </a:p>
        </p:txBody>
      </p:sp>
    </p:spTree>
    <p:extLst>
      <p:ext uri="{BB962C8B-B14F-4D97-AF65-F5344CB8AC3E}">
        <p14:creationId xmlns:p14="http://schemas.microsoft.com/office/powerpoint/2010/main" val="790111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 + [Arrow keys]</a:t>
            </a:r>
            <a:endParaRPr lang="en-US" dirty="0"/>
          </a:p>
        </p:txBody>
      </p:sp>
      <p:sp>
        <p:nvSpPr>
          <p:cNvPr id="3" name="Content Placeholder 2"/>
          <p:cNvSpPr>
            <a:spLocks noGrp="1"/>
          </p:cNvSpPr>
          <p:nvPr>
            <p:ph idx="1"/>
          </p:nvPr>
        </p:nvSpPr>
        <p:spPr/>
        <p:txBody>
          <a:bodyPr>
            <a:normAutofit lnSpcReduction="10000"/>
          </a:bodyPr>
          <a:lstStyle/>
          <a:p>
            <a:r>
              <a:rPr lang="en-US"/>
              <a:t>Win + UP</a:t>
            </a:r>
          </a:p>
          <a:p>
            <a:pPr lvl="1"/>
            <a:r>
              <a:rPr lang="en-US"/>
              <a:t>Maximize window</a:t>
            </a:r>
          </a:p>
          <a:p>
            <a:r>
              <a:rPr lang="en-US"/>
              <a:t>Win + Down</a:t>
            </a:r>
          </a:p>
          <a:p>
            <a:pPr lvl="1"/>
            <a:r>
              <a:rPr lang="en-US"/>
              <a:t>Restore (when maximized)</a:t>
            </a:r>
          </a:p>
          <a:p>
            <a:pPr lvl="1"/>
            <a:r>
              <a:rPr lang="en-US"/>
              <a:t>Minimize (when not maximized)</a:t>
            </a:r>
          </a:p>
          <a:p>
            <a:r>
              <a:rPr lang="en-US"/>
              <a:t>Win + Left/Right</a:t>
            </a:r>
          </a:p>
          <a:p>
            <a:pPr lvl="1"/>
            <a:r>
              <a:rPr lang="en-US"/>
              <a:t>Dock on Left/Right size of current monitor</a:t>
            </a:r>
            <a:endParaRPr lang="en-US" dirty="0"/>
          </a:p>
        </p:txBody>
      </p:sp>
    </p:spTree>
    <p:extLst>
      <p:ext uri="{BB962C8B-B14F-4D97-AF65-F5344CB8AC3E}">
        <p14:creationId xmlns:p14="http://schemas.microsoft.com/office/powerpoint/2010/main" val="2460727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 Desktops (Windows 10)</a:t>
            </a:r>
            <a:endParaRPr lang="en-US" dirty="0"/>
          </a:p>
        </p:txBody>
      </p:sp>
      <p:sp>
        <p:nvSpPr>
          <p:cNvPr id="3" name="Content Placeholder 2"/>
          <p:cNvSpPr>
            <a:spLocks noGrp="1"/>
          </p:cNvSpPr>
          <p:nvPr>
            <p:ph idx="1"/>
          </p:nvPr>
        </p:nvSpPr>
        <p:spPr/>
        <p:txBody>
          <a:bodyPr>
            <a:normAutofit fontScale="85000" lnSpcReduction="20000"/>
          </a:bodyPr>
          <a:lstStyle/>
          <a:p>
            <a:r>
              <a:rPr lang="en-US"/>
              <a:t>Win + CTRL + D</a:t>
            </a:r>
          </a:p>
          <a:p>
            <a:pPr lvl="1"/>
            <a:r>
              <a:rPr lang="en-US"/>
              <a:t>Create virtual desktops</a:t>
            </a:r>
          </a:p>
          <a:p>
            <a:r>
              <a:rPr lang="en-US"/>
              <a:t>Win + CTRL + LEFT/RIGHT</a:t>
            </a:r>
          </a:p>
          <a:p>
            <a:pPr lvl="1"/>
            <a:r>
              <a:rPr lang="en-US"/>
              <a:t>Switch to next/previous virtual desktop</a:t>
            </a:r>
          </a:p>
          <a:p>
            <a:r>
              <a:rPr lang="en-US"/>
              <a:t>Win + Tab</a:t>
            </a:r>
          </a:p>
          <a:p>
            <a:pPr lvl="1"/>
            <a:r>
              <a:rPr lang="en-US"/>
              <a:t>“Task view”</a:t>
            </a:r>
          </a:p>
          <a:p>
            <a:pPr lvl="2"/>
            <a:r>
              <a:rPr lang="en-US"/>
              <a:t>Select any desktop or any window on current desktop</a:t>
            </a:r>
          </a:p>
          <a:p>
            <a:r>
              <a:rPr lang="en-US"/>
              <a:t>Win + CTRL + F4 </a:t>
            </a:r>
          </a:p>
          <a:p>
            <a:pPr lvl="1"/>
            <a:r>
              <a:rPr lang="en-US"/>
              <a:t>Close current virtual desktop</a:t>
            </a:r>
            <a:endParaRPr lang="en-US" dirty="0"/>
          </a:p>
        </p:txBody>
      </p:sp>
    </p:spTree>
    <p:extLst>
      <p:ext uri="{BB962C8B-B14F-4D97-AF65-F5344CB8AC3E}">
        <p14:creationId xmlns:p14="http://schemas.microsoft.com/office/powerpoint/2010/main" val="3791875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5" name="Title 4"/>
          <p:cNvSpPr>
            <a:spLocks noGrp="1"/>
          </p:cNvSpPr>
          <p:nvPr>
            <p:ph type="title"/>
          </p:nvPr>
        </p:nvSpPr>
        <p:spPr/>
        <p:txBody>
          <a:bodyPr>
            <a:normAutofit/>
          </a:bodyPr>
          <a:lstStyle/>
          <a:p>
            <a:r>
              <a:rPr lang="en-US" dirty="0"/>
              <a:t>Windows shortcuts &amp; tricks</a:t>
            </a:r>
          </a:p>
        </p:txBody>
      </p:sp>
      <p:sp>
        <p:nvSpPr>
          <p:cNvPr id="3" name="Text Placeholder 2"/>
          <p:cNvSpPr>
            <a:spLocks noGrp="1"/>
          </p:cNvSpPr>
          <p:nvPr>
            <p:ph type="body" idx="12"/>
          </p:nvPr>
        </p:nvSpPr>
        <p:spPr/>
        <p:txBody>
          <a:bodyPr/>
          <a:lstStyle/>
          <a:p>
            <a:pPr defTabSz="914400"/>
            <a:endParaRPr lang="en-US" dirty="0"/>
          </a:p>
        </p:txBody>
      </p:sp>
      <p:sp>
        <p:nvSpPr>
          <p:cNvPr id="4" name="Content Placeholder 5"/>
          <p:cNvSpPr txBox="1">
            <a:spLocks/>
          </p:cNvSpPr>
          <p:nvPr/>
        </p:nvSpPr>
        <p:spPr>
          <a:xfrm>
            <a:off x="1828800" y="233266"/>
            <a:ext cx="9497484" cy="1265852"/>
          </a:xfrm>
          <a:prstGeom prst="rect">
            <a:avLst/>
          </a:prstGeom>
        </p:spPr>
        <p:txBody>
          <a:bodyPr vert="horz" anchor="b">
            <a:noAutofit/>
          </a:bodyPr>
          <a:lstStyle>
            <a:lvl1pPr marL="426709" indent="-426709" algn="l" rtl="0" eaLnBrk="1" latinLnBrk="0" hangingPunct="1">
              <a:spcBef>
                <a:spcPts val="933"/>
              </a:spcBef>
              <a:buClr>
                <a:schemeClr val="accent2"/>
              </a:buClr>
              <a:buSzPct val="60000"/>
              <a:buFont typeface="Wingdings"/>
              <a:buNone/>
              <a:defRPr kumimoji="0" sz="3733" kern="1200">
                <a:solidFill>
                  <a:schemeClr val="tx2"/>
                </a:solidFill>
                <a:latin typeface="+mn-lt"/>
                <a:ea typeface="+mn-ea"/>
                <a:cs typeface="+mn-cs"/>
              </a:defRPr>
            </a:lvl1pPr>
            <a:lvl2pPr marL="853419" indent="-365751" algn="l" rtl="0" eaLnBrk="1" latinLnBrk="0" hangingPunct="1">
              <a:spcBef>
                <a:spcPts val="733"/>
              </a:spcBef>
              <a:buClr>
                <a:schemeClr val="accent1"/>
              </a:buClr>
              <a:buSzPct val="70000"/>
              <a:buFont typeface="Wingdings 2"/>
              <a:buNone/>
              <a:defRPr kumimoji="0" sz="2400" kern="1200">
                <a:solidFill>
                  <a:schemeClr val="tx1">
                    <a:tint val="75000"/>
                  </a:schemeClr>
                </a:solidFill>
                <a:latin typeface="+mn-lt"/>
                <a:ea typeface="+mn-ea"/>
                <a:cs typeface="+mn-cs"/>
              </a:defRPr>
            </a:lvl2pPr>
            <a:lvl3pPr marL="1219170" indent="-304792" algn="l" rtl="0" eaLnBrk="1" latinLnBrk="0" hangingPunct="1">
              <a:spcBef>
                <a:spcPts val="667"/>
              </a:spcBef>
              <a:buClr>
                <a:schemeClr val="accent2"/>
              </a:buClr>
              <a:buSzPct val="75000"/>
              <a:buFont typeface="Wingdings"/>
              <a:buNone/>
              <a:defRPr kumimoji="0" sz="2133" kern="1200">
                <a:solidFill>
                  <a:schemeClr val="tx1">
                    <a:tint val="75000"/>
                  </a:schemeClr>
                </a:solidFill>
                <a:latin typeface="+mn-lt"/>
                <a:ea typeface="+mn-ea"/>
                <a:cs typeface="+mn-cs"/>
              </a:defRPr>
            </a:lvl3pPr>
            <a:lvl4pPr marL="1828754" indent="-304792" algn="l" rtl="0" eaLnBrk="1" latinLnBrk="0" hangingPunct="1">
              <a:spcBef>
                <a:spcPts val="533"/>
              </a:spcBef>
              <a:buClr>
                <a:schemeClr val="accent3"/>
              </a:buClr>
              <a:buSzPct val="75000"/>
              <a:buFont typeface="Wingdings"/>
              <a:buNone/>
              <a:defRPr kumimoji="0" sz="1867" kern="1200">
                <a:solidFill>
                  <a:schemeClr val="tx1">
                    <a:tint val="75000"/>
                  </a:schemeClr>
                </a:solidFill>
                <a:latin typeface="+mn-lt"/>
                <a:ea typeface="+mn-ea"/>
                <a:cs typeface="+mn-cs"/>
              </a:defRPr>
            </a:lvl4pPr>
            <a:lvl5pPr marL="2438339" indent="-304792" algn="l" rtl="0" eaLnBrk="1" latinLnBrk="0" hangingPunct="1">
              <a:spcBef>
                <a:spcPts val="533"/>
              </a:spcBef>
              <a:buClr>
                <a:schemeClr val="accent4"/>
              </a:buClr>
              <a:buSzPct val="65000"/>
              <a:buFont typeface="Wingdings"/>
              <a:buNone/>
              <a:defRPr kumimoji="0" sz="1867" kern="1200">
                <a:solidFill>
                  <a:schemeClr val="tx1">
                    <a:tint val="75000"/>
                  </a:schemeClr>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defTabSz="914400"/>
            <a:endParaRPr lang="en-US" sz="3200" dirty="0"/>
          </a:p>
        </p:txBody>
      </p:sp>
    </p:spTree>
    <p:extLst>
      <p:ext uri="{BB962C8B-B14F-4D97-AF65-F5344CB8AC3E}">
        <p14:creationId xmlns:p14="http://schemas.microsoft.com/office/powerpoint/2010/main" val="7848945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Shortcut to a better Control Panel</a:t>
            </a:r>
            <a:endParaRPr lang="en-US" dirty="0"/>
          </a:p>
        </p:txBody>
      </p:sp>
      <p:sp>
        <p:nvSpPr>
          <p:cNvPr id="3" name="Content Placeholder 2"/>
          <p:cNvSpPr>
            <a:spLocks noGrp="1"/>
          </p:cNvSpPr>
          <p:nvPr>
            <p:ph idx="1"/>
          </p:nvPr>
        </p:nvSpPr>
        <p:spPr>
          <a:xfrm>
            <a:off x="816864" y="1803399"/>
            <a:ext cx="5766816" cy="4862261"/>
          </a:xfrm>
        </p:spPr>
        <p:txBody>
          <a:bodyPr>
            <a:normAutofit fontScale="62500" lnSpcReduction="20000"/>
          </a:bodyPr>
          <a:lstStyle/>
          <a:p>
            <a:r>
              <a:rPr lang="en-US" dirty="0"/>
              <a:t>Create a folder and name it this: </a:t>
            </a:r>
          </a:p>
          <a:p>
            <a:pPr lvl="1"/>
            <a:r>
              <a:rPr lang="en-US" dirty="0"/>
              <a:t>Admin.{ED7BA470-8E54-465E-825C-99712043E01C}</a:t>
            </a:r>
          </a:p>
          <a:p>
            <a:r>
              <a:rPr lang="en-US" dirty="0"/>
              <a:t>The “Magic GUID” will create a folder called “Admin” that contains a direct shortcut to every single Control Panel option</a:t>
            </a:r>
          </a:p>
          <a:p>
            <a:pPr lvl="1"/>
            <a:r>
              <a:rPr lang="en-US" dirty="0"/>
              <a:t>Nothing special about the word “Admin”</a:t>
            </a:r>
          </a:p>
          <a:p>
            <a:r>
              <a:rPr lang="en-US" dirty="0"/>
              <a:t>Flattens all the nested Control Panel pages into a single list</a:t>
            </a:r>
          </a:p>
          <a:p>
            <a:r>
              <a:rPr lang="en-US" dirty="0"/>
              <a:t>Works on all currently supported versions of Windows</a:t>
            </a:r>
          </a:p>
          <a:p>
            <a:pPr lvl="1"/>
            <a:r>
              <a:rPr lang="en-US" dirty="0"/>
              <a:t>Sorry XP users! </a:t>
            </a:r>
          </a:p>
        </p:txBody>
      </p:sp>
      <p:pic>
        <p:nvPicPr>
          <p:cNvPr id="7" name="CFC94D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98339" y="2159925"/>
            <a:ext cx="5260975" cy="3881437"/>
          </a:xfrm>
          <a:prstGeom prst="rect">
            <a:avLst/>
          </a:prstGeom>
        </p:spPr>
      </p:pic>
    </p:spTree>
    <p:extLst>
      <p:ext uri="{BB962C8B-B14F-4D97-AF65-F5344CB8AC3E}">
        <p14:creationId xmlns:p14="http://schemas.microsoft.com/office/powerpoint/2010/main" val="413677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7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7"/>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Shortcut to a better Control Panel</a:t>
            </a:r>
            <a:endParaRPr lang="en-US" dirty="0"/>
          </a:p>
        </p:txBody>
      </p:sp>
      <p:sp>
        <p:nvSpPr>
          <p:cNvPr id="3" name="Content Placeholder 2"/>
          <p:cNvSpPr>
            <a:spLocks noGrp="1"/>
          </p:cNvSpPr>
          <p:nvPr>
            <p:ph idx="1"/>
          </p:nvPr>
        </p:nvSpPr>
        <p:spPr/>
        <p:txBody>
          <a:bodyPr>
            <a:normAutofit fontScale="77500" lnSpcReduction="20000"/>
          </a:bodyPr>
          <a:lstStyle/>
          <a:p>
            <a:r>
              <a:rPr lang="en-US" dirty="0"/>
              <a:t>Microsoft publishes a list of “Canonical Names of Control Panel Items”</a:t>
            </a:r>
          </a:p>
          <a:p>
            <a:pPr lvl="1"/>
            <a:r>
              <a:rPr lang="en-US" dirty="0">
                <a:hlinkClick r:id="rId3"/>
              </a:rPr>
              <a:t>http://go.am2.co/MagicGuids</a:t>
            </a:r>
            <a:endParaRPr lang="en-US" dirty="0"/>
          </a:p>
          <a:p>
            <a:pPr lvl="1"/>
            <a:r>
              <a:rPr lang="en-US" dirty="0"/>
              <a:t>This doesn’t work with new-style Windows 10 Settings</a:t>
            </a:r>
          </a:p>
          <a:p>
            <a:pPr lvl="1"/>
            <a:endParaRPr lang="en-US" dirty="0"/>
          </a:p>
          <a:p>
            <a:r>
              <a:rPr lang="en-US" dirty="0"/>
              <a:t>Windows Update.{36eef7db-88ad-4e81-ad49-0e313f0c35f8}</a:t>
            </a:r>
          </a:p>
          <a:p>
            <a:pPr lvl="1"/>
            <a:r>
              <a:rPr lang="en-US" dirty="0"/>
              <a:t>This doesn’t work on Windows 10</a:t>
            </a:r>
          </a:p>
          <a:p>
            <a:r>
              <a:rPr lang="en-US" dirty="0"/>
              <a:t>MPIO.{AB3BE6AA-7561-4838-AB77-ACF8427DF426}</a:t>
            </a:r>
          </a:p>
          <a:p>
            <a:pPr lvl="1"/>
            <a:r>
              <a:rPr lang="en-US" dirty="0"/>
              <a:t>Server OS version only</a:t>
            </a:r>
          </a:p>
        </p:txBody>
      </p:sp>
    </p:spTree>
    <p:extLst>
      <p:ext uri="{BB962C8B-B14F-4D97-AF65-F5344CB8AC3E}">
        <p14:creationId xmlns:p14="http://schemas.microsoft.com/office/powerpoint/2010/main" val="973545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as (a) different user</a:t>
            </a:r>
          </a:p>
        </p:txBody>
      </p:sp>
      <p:sp>
        <p:nvSpPr>
          <p:cNvPr id="3" name="Content Placeholder 2"/>
          <p:cNvSpPr>
            <a:spLocks noGrp="1"/>
          </p:cNvSpPr>
          <p:nvPr>
            <p:ph idx="1"/>
          </p:nvPr>
        </p:nvSpPr>
        <p:spPr/>
        <p:txBody>
          <a:bodyPr/>
          <a:lstStyle/>
          <a:p>
            <a:r>
              <a:rPr lang="en-US" dirty="0"/>
              <a:t>Shift + Right-Click</a:t>
            </a:r>
          </a:p>
          <a:p>
            <a:r>
              <a:rPr lang="en-US" dirty="0"/>
              <a:t>Right-Click from Win10 Start Menu</a:t>
            </a:r>
          </a:p>
        </p:txBody>
      </p:sp>
      <p:pic>
        <p:nvPicPr>
          <p:cNvPr id="5" name="Picture 4"/>
          <p:cNvPicPr>
            <a:picLocks noChangeAspect="1"/>
          </p:cNvPicPr>
          <p:nvPr/>
        </p:nvPicPr>
        <p:blipFill rotWithShape="1">
          <a:blip r:embed="rId3"/>
          <a:srcRect b="11051"/>
          <a:stretch/>
        </p:blipFill>
        <p:spPr>
          <a:xfrm>
            <a:off x="0" y="3271031"/>
            <a:ext cx="6229350" cy="3058517"/>
          </a:xfrm>
          <a:prstGeom prst="rect">
            <a:avLst/>
          </a:prstGeom>
        </p:spPr>
      </p:pic>
      <p:pic>
        <p:nvPicPr>
          <p:cNvPr id="6" name="Picture 5"/>
          <p:cNvPicPr>
            <a:picLocks noChangeAspect="1"/>
          </p:cNvPicPr>
          <p:nvPr/>
        </p:nvPicPr>
        <p:blipFill rotWithShape="1">
          <a:blip r:embed="rId4"/>
          <a:srcRect b="26327"/>
          <a:stretch/>
        </p:blipFill>
        <p:spPr>
          <a:xfrm>
            <a:off x="6173776" y="3271031"/>
            <a:ext cx="6913245" cy="3058517"/>
          </a:xfrm>
          <a:prstGeom prst="rect">
            <a:avLst/>
          </a:prstGeom>
        </p:spPr>
      </p:pic>
    </p:spTree>
    <p:extLst>
      <p:ext uri="{BB962C8B-B14F-4D97-AF65-F5344CB8AC3E}">
        <p14:creationId xmlns:p14="http://schemas.microsoft.com/office/powerpoint/2010/main" val="3443126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Powershell</a:t>
            </a:r>
            <a:r>
              <a:rPr lang="en-US" dirty="0"/>
              <a:t>: Enter-</a:t>
            </a:r>
            <a:r>
              <a:rPr lang="en-US" dirty="0" err="1"/>
              <a:t>PsSession</a:t>
            </a:r>
            <a:endParaRPr lang="en-US" dirty="0"/>
          </a:p>
        </p:txBody>
      </p:sp>
      <p:sp>
        <p:nvSpPr>
          <p:cNvPr id="3" name="Content Placeholder 2"/>
          <p:cNvSpPr>
            <a:spLocks noGrp="1"/>
          </p:cNvSpPr>
          <p:nvPr>
            <p:ph idx="1"/>
          </p:nvPr>
        </p:nvSpPr>
        <p:spPr>
          <a:xfrm>
            <a:off x="816864" y="1803400"/>
            <a:ext cx="10871200" cy="1670132"/>
          </a:xfrm>
        </p:spPr>
        <p:txBody>
          <a:bodyPr>
            <a:normAutofit fontScale="92500"/>
          </a:bodyPr>
          <a:lstStyle/>
          <a:p>
            <a:r>
              <a:rPr lang="en-US" dirty="0"/>
              <a:t>Remote Desktop for PowerShell</a:t>
            </a:r>
          </a:p>
          <a:p>
            <a:r>
              <a:rPr lang="en-US" dirty="0"/>
              <a:t>Starts an interactive session with a remote computer</a:t>
            </a:r>
          </a:p>
        </p:txBody>
      </p:sp>
      <p:pic>
        <p:nvPicPr>
          <p:cNvPr id="4" name="Picture 3"/>
          <p:cNvPicPr>
            <a:picLocks noChangeAspect="1"/>
          </p:cNvPicPr>
          <p:nvPr/>
        </p:nvPicPr>
        <p:blipFill>
          <a:blip r:embed="rId3"/>
          <a:stretch>
            <a:fillRect/>
          </a:stretch>
        </p:blipFill>
        <p:spPr>
          <a:xfrm>
            <a:off x="746977" y="3463283"/>
            <a:ext cx="10722517" cy="2792531"/>
          </a:xfrm>
          <a:prstGeom prst="rect">
            <a:avLst/>
          </a:prstGeom>
        </p:spPr>
      </p:pic>
    </p:spTree>
    <p:extLst>
      <p:ext uri="{BB962C8B-B14F-4D97-AF65-F5344CB8AC3E}">
        <p14:creationId xmlns:p14="http://schemas.microsoft.com/office/powerpoint/2010/main" val="320717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114221"/>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803440"/>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127179"/>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am2.co/shortcuts</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375188"/>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623071"/>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794348"/>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192" y="1806662"/>
            <a:ext cx="1016769" cy="1016769"/>
          </a:xfrm>
          <a:prstGeom prst="rect">
            <a:avLst/>
          </a:prstGeom>
        </p:spPr>
      </p:pic>
    </p:spTree>
    <p:extLst>
      <p:ext uri="{BB962C8B-B14F-4D97-AF65-F5344CB8AC3E}">
        <p14:creationId xmlns:p14="http://schemas.microsoft.com/office/powerpoint/2010/main" val="12548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Lock Pages In Memory enabled?</a:t>
            </a:r>
          </a:p>
        </p:txBody>
      </p:sp>
      <p:sp>
        <p:nvSpPr>
          <p:cNvPr id="3" name="Content Placeholder 2"/>
          <p:cNvSpPr>
            <a:spLocks noGrp="1"/>
          </p:cNvSpPr>
          <p:nvPr>
            <p:ph idx="1"/>
          </p:nvPr>
        </p:nvSpPr>
        <p:spPr/>
        <p:txBody>
          <a:bodyPr/>
          <a:lstStyle/>
          <a:p>
            <a:r>
              <a:rPr lang="en-US" dirty="0" err="1"/>
              <a:t>Whoami</a:t>
            </a:r>
            <a:r>
              <a:rPr lang="en-US" dirty="0"/>
              <a:t> /</a:t>
            </a:r>
            <a:r>
              <a:rPr lang="en-US" dirty="0" err="1"/>
              <a:t>priv</a:t>
            </a:r>
            <a:endParaRPr lang="en-US" dirty="0"/>
          </a:p>
          <a:p>
            <a:pPr lvl="1"/>
            <a:r>
              <a:rPr lang="en-US" dirty="0"/>
              <a:t>Remember, you need to do this as the service account</a:t>
            </a:r>
          </a:p>
          <a:p>
            <a:r>
              <a:rPr lang="en-US" sz="3600" dirty="0">
                <a:latin typeface="Consolas" panose="020B0609020204030204" pitchFamily="49" charset="0"/>
              </a:rPr>
              <a:t>EXEC </a:t>
            </a:r>
            <a:r>
              <a:rPr lang="en-US" sz="3600" dirty="0" err="1">
                <a:latin typeface="Consolas" panose="020B0609020204030204" pitchFamily="49" charset="0"/>
              </a:rPr>
              <a:t>xp_cmdshell</a:t>
            </a:r>
            <a:r>
              <a:rPr lang="en-US" sz="3600" dirty="0">
                <a:latin typeface="Consolas" panose="020B0609020204030204" pitchFamily="49" charset="0"/>
              </a:rPr>
              <a:t> '</a:t>
            </a:r>
            <a:r>
              <a:rPr lang="en-US" sz="3600" dirty="0" err="1">
                <a:latin typeface="Consolas" panose="020B0609020204030204" pitchFamily="49" charset="0"/>
              </a:rPr>
              <a:t>whoami</a:t>
            </a:r>
            <a:r>
              <a:rPr lang="en-US" sz="3600" dirty="0">
                <a:latin typeface="Consolas" panose="020B0609020204030204" pitchFamily="49" charset="0"/>
              </a:rPr>
              <a:t> /</a:t>
            </a:r>
            <a:r>
              <a:rPr lang="en-US" sz="3600" dirty="0" err="1">
                <a:latin typeface="Consolas" panose="020B0609020204030204" pitchFamily="49" charset="0"/>
              </a:rPr>
              <a:t>priv</a:t>
            </a:r>
            <a:r>
              <a:rPr lang="en-US" sz="3600" dirty="0">
                <a:latin typeface="Consolas" panose="020B0609020204030204" pitchFamily="49" charset="0"/>
              </a:rPr>
              <a:t>'</a:t>
            </a:r>
          </a:p>
          <a:p>
            <a:pPr lvl="1"/>
            <a:r>
              <a:rPr lang="en-US" dirty="0"/>
              <a:t>If enabled</a:t>
            </a:r>
          </a:p>
          <a:p>
            <a:pPr lvl="1"/>
            <a:r>
              <a:rPr lang="en-US" dirty="0"/>
              <a:t>If no proxy account</a:t>
            </a:r>
          </a:p>
        </p:txBody>
      </p:sp>
    </p:spTree>
    <p:extLst>
      <p:ext uri="{BB962C8B-B14F-4D97-AF65-F5344CB8AC3E}">
        <p14:creationId xmlns:p14="http://schemas.microsoft.com/office/powerpoint/2010/main" val="2488549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Lock Pages In Memory enabled?</a:t>
            </a:r>
          </a:p>
        </p:txBody>
      </p:sp>
      <p:sp>
        <p:nvSpPr>
          <p:cNvPr id="3" name="Content Placeholder 2"/>
          <p:cNvSpPr>
            <a:spLocks noGrp="1"/>
          </p:cNvSpPr>
          <p:nvPr>
            <p:ph idx="1"/>
          </p:nvPr>
        </p:nvSpPr>
        <p:spPr/>
        <p:txBody>
          <a:bodyPr>
            <a:normAutofit lnSpcReduction="10000"/>
          </a:bodyPr>
          <a:lstStyle/>
          <a:p>
            <a:r>
              <a:rPr lang="en-US" dirty="0"/>
              <a:t>Combine three shortcuts:</a:t>
            </a:r>
          </a:p>
          <a:p>
            <a:endParaRPr lang="en-US" dirty="0"/>
          </a:p>
          <a:p>
            <a:r>
              <a:rPr lang="en-US" dirty="0"/>
              <a:t>Run PowerShell prompt as a different user</a:t>
            </a:r>
          </a:p>
          <a:p>
            <a:pPr lvl="1"/>
            <a:r>
              <a:rPr lang="en-US" dirty="0"/>
              <a:t>Shift + Right-Click</a:t>
            </a:r>
          </a:p>
          <a:p>
            <a:r>
              <a:rPr lang="en-US" dirty="0"/>
              <a:t>Use Enter-</a:t>
            </a:r>
            <a:r>
              <a:rPr lang="en-US" dirty="0" err="1"/>
              <a:t>PsSession</a:t>
            </a:r>
            <a:r>
              <a:rPr lang="en-US" dirty="0"/>
              <a:t> to start a session on the server</a:t>
            </a:r>
          </a:p>
          <a:p>
            <a:r>
              <a:rPr lang="en-US" dirty="0"/>
              <a:t>Use </a:t>
            </a:r>
            <a:r>
              <a:rPr lang="en-US" dirty="0" err="1"/>
              <a:t>whoami</a:t>
            </a:r>
            <a:r>
              <a:rPr lang="en-US" dirty="0"/>
              <a:t> /</a:t>
            </a:r>
            <a:r>
              <a:rPr lang="en-US" dirty="0" err="1"/>
              <a:t>priv</a:t>
            </a:r>
            <a:r>
              <a:rPr lang="en-US" dirty="0"/>
              <a:t> to get your answer</a:t>
            </a:r>
          </a:p>
        </p:txBody>
      </p:sp>
    </p:spTree>
    <p:extLst>
      <p:ext uri="{BB962C8B-B14F-4D97-AF65-F5344CB8AC3E}">
        <p14:creationId xmlns:p14="http://schemas.microsoft.com/office/powerpoint/2010/main" val="2398841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Lock Pages In Memory enabled?</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latin typeface="Consolas" panose="020B0609020204030204" pitchFamily="49" charset="0"/>
              </a:rPr>
              <a:t>PS C:\&gt; </a:t>
            </a:r>
            <a:r>
              <a:rPr lang="en-US" b="1" dirty="0">
                <a:solidFill>
                  <a:schemeClr val="accent5"/>
                </a:solidFill>
                <a:latin typeface="Consolas" panose="020B0609020204030204" pitchFamily="49" charset="0"/>
              </a:rPr>
              <a:t>Enter-</a:t>
            </a:r>
            <a:r>
              <a:rPr lang="en-US" b="1" dirty="0" err="1">
                <a:solidFill>
                  <a:schemeClr val="accent5"/>
                </a:solidFill>
                <a:latin typeface="Consolas" panose="020B0609020204030204" pitchFamily="49" charset="0"/>
              </a:rPr>
              <a:t>PsSession</a:t>
            </a:r>
            <a:r>
              <a:rPr lang="en-US" dirty="0">
                <a:latin typeface="Consolas" panose="020B0609020204030204" pitchFamily="49" charset="0"/>
              </a:rPr>
              <a:t> </a:t>
            </a:r>
            <a:r>
              <a:rPr lang="en-US" dirty="0" err="1">
                <a:solidFill>
                  <a:schemeClr val="accent1"/>
                </a:solidFill>
                <a:latin typeface="Consolas" panose="020B0609020204030204" pitchFamily="49" charset="0"/>
              </a:rPr>
              <a:t>ServerName</a:t>
            </a:r>
            <a:endParaRPr lang="en-US" dirty="0">
              <a:solidFill>
                <a:schemeClr val="accent1"/>
              </a:solidFill>
              <a:latin typeface="Consolas" panose="020B0609020204030204" pitchFamily="49" charset="0"/>
            </a:endParaRPr>
          </a:p>
          <a:p>
            <a:pPr marL="0" indent="0">
              <a:buNone/>
            </a:pPr>
            <a:r>
              <a:rPr lang="en-US" dirty="0">
                <a:latin typeface="Consolas" panose="020B0609020204030204" pitchFamily="49" charset="0"/>
              </a:rPr>
              <a:t>[</a:t>
            </a:r>
            <a:r>
              <a:rPr lang="en-US" dirty="0" err="1">
                <a:solidFill>
                  <a:schemeClr val="accent1"/>
                </a:solidFill>
                <a:latin typeface="Consolas" panose="020B0609020204030204" pitchFamily="49" charset="0"/>
              </a:rPr>
              <a:t>ServerName</a:t>
            </a:r>
            <a:r>
              <a:rPr lang="en-US" dirty="0">
                <a:latin typeface="Consolas" panose="020B0609020204030204" pitchFamily="49" charset="0"/>
              </a:rPr>
              <a:t>]: PS C:\&gt; </a:t>
            </a:r>
            <a:r>
              <a:rPr lang="en-US" b="1" dirty="0" err="1">
                <a:solidFill>
                  <a:schemeClr val="accent5"/>
                </a:solidFill>
                <a:latin typeface="Consolas" panose="020B0609020204030204" pitchFamily="49" charset="0"/>
              </a:rPr>
              <a:t>whoami</a:t>
            </a:r>
            <a:r>
              <a:rPr lang="en-US" b="1" dirty="0">
                <a:solidFill>
                  <a:schemeClr val="accent5"/>
                </a:solidFill>
                <a:latin typeface="Consolas" panose="020B0609020204030204" pitchFamily="49" charset="0"/>
              </a:rPr>
              <a:t> /</a:t>
            </a:r>
            <a:r>
              <a:rPr lang="en-US" b="1" dirty="0" err="1">
                <a:solidFill>
                  <a:schemeClr val="accent5"/>
                </a:solidFill>
                <a:latin typeface="Consolas" panose="020B0609020204030204" pitchFamily="49" charset="0"/>
              </a:rPr>
              <a:t>priv</a:t>
            </a:r>
            <a:endParaRPr lang="en-US" b="1" dirty="0">
              <a:solidFill>
                <a:schemeClr val="accent5"/>
              </a:solidFill>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PRIVILEGES INFORMATION</a:t>
            </a:r>
          </a:p>
          <a:p>
            <a:pPr marL="0" indent="0">
              <a:buNone/>
            </a:pP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Privilege Name                State</a:t>
            </a:r>
          </a:p>
          <a:p>
            <a:pPr marL="0" indent="0">
              <a:buNone/>
            </a:pPr>
            <a:r>
              <a:rPr lang="en-US" dirty="0">
                <a:latin typeface="Consolas" panose="020B0609020204030204" pitchFamily="49" charset="0"/>
              </a:rPr>
              <a:t>============================= ========</a:t>
            </a:r>
          </a:p>
          <a:p>
            <a:pPr marL="0" indent="0">
              <a:buNone/>
            </a:pPr>
            <a:r>
              <a:rPr lang="en-US" dirty="0" err="1">
                <a:latin typeface="Consolas" panose="020B0609020204030204" pitchFamily="49" charset="0"/>
              </a:rPr>
              <a:t>SeLockMemoryPrivilege</a:t>
            </a:r>
            <a:r>
              <a:rPr lang="en-US" dirty="0">
                <a:latin typeface="Consolas" panose="020B0609020204030204" pitchFamily="49" charset="0"/>
              </a:rPr>
              <a:t>         Enabled</a:t>
            </a:r>
          </a:p>
          <a:p>
            <a:pPr marL="0" indent="0">
              <a:buNone/>
            </a:pPr>
            <a:r>
              <a:rPr lang="en-US" dirty="0" err="1">
                <a:latin typeface="Consolas" panose="020B0609020204030204" pitchFamily="49" charset="0"/>
              </a:rPr>
              <a:t>SeManageVolumePrivilege</a:t>
            </a:r>
            <a:r>
              <a:rPr lang="en-US" dirty="0">
                <a:latin typeface="Consolas" panose="020B0609020204030204" pitchFamily="49" charset="0"/>
              </a:rPr>
              <a:t>       Enabled</a:t>
            </a:r>
          </a:p>
        </p:txBody>
      </p:sp>
    </p:spTree>
    <p:extLst>
      <p:ext uri="{BB962C8B-B14F-4D97-AF65-F5344CB8AC3E}">
        <p14:creationId xmlns:p14="http://schemas.microsoft.com/office/powerpoint/2010/main" val="1760952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Blue Screen on Demand</a:t>
            </a:r>
          </a:p>
        </p:txBody>
      </p:sp>
      <p:sp>
        <p:nvSpPr>
          <p:cNvPr id="3" name="Content Placeholder 2"/>
          <p:cNvSpPr>
            <a:spLocks noGrp="1"/>
          </p:cNvSpPr>
          <p:nvPr>
            <p:ph idx="1"/>
          </p:nvPr>
        </p:nvSpPr>
        <p:spPr/>
        <p:txBody>
          <a:bodyPr>
            <a:normAutofit fontScale="85000" lnSpcReduction="20000"/>
          </a:bodyPr>
          <a:lstStyle/>
          <a:p>
            <a:r>
              <a:rPr lang="en-US" b="1" dirty="0"/>
              <a:t>HKLM\System\</a:t>
            </a:r>
            <a:r>
              <a:rPr lang="en-US" b="1" dirty="0" err="1"/>
              <a:t>CurrentControlSet</a:t>
            </a:r>
            <a:r>
              <a:rPr lang="en-US" b="1" dirty="0"/>
              <a:t>\Services\</a:t>
            </a:r>
            <a:br>
              <a:rPr lang="en-US" b="1" dirty="0"/>
            </a:br>
            <a:r>
              <a:rPr lang="en-US" b="1" dirty="0" err="1"/>
              <a:t>kbdhid</a:t>
            </a:r>
            <a:r>
              <a:rPr lang="en-US" b="1" dirty="0"/>
              <a:t>\Parameters</a:t>
            </a:r>
          </a:p>
          <a:p>
            <a:r>
              <a:rPr lang="en-US" dirty="0"/>
              <a:t>Create a value named </a:t>
            </a:r>
            <a:r>
              <a:rPr lang="en-US" b="1" dirty="0" err="1"/>
              <a:t>CrashOnCtrlScroll</a:t>
            </a:r>
            <a:endParaRPr lang="en-US" dirty="0"/>
          </a:p>
          <a:p>
            <a:r>
              <a:rPr lang="en-US" dirty="0"/>
              <a:t>Set it equal to a REG_DWORD value of 0x01</a:t>
            </a:r>
          </a:p>
          <a:p>
            <a:r>
              <a:rPr lang="en-US" dirty="0"/>
              <a:t>Hold right-Control &amp; tap Scroll Lock twice</a:t>
            </a:r>
          </a:p>
          <a:p>
            <a:endParaRPr lang="en-US" dirty="0"/>
          </a:p>
          <a:p>
            <a:r>
              <a:rPr lang="en-US" dirty="0"/>
              <a:t>From David Klee</a:t>
            </a:r>
          </a:p>
          <a:p>
            <a:pPr lvl="1"/>
            <a:r>
              <a:rPr lang="en-US" dirty="0">
                <a:hlinkClick r:id="rId2"/>
              </a:rPr>
              <a:t>http://www.davidklee.net/2015/11/30/summon-blue-screens-of-death-for-testing-purposes-only-of-course/</a:t>
            </a:r>
            <a:endParaRPr lang="en-US" dirty="0"/>
          </a:p>
        </p:txBody>
      </p:sp>
    </p:spTree>
    <p:extLst>
      <p:ext uri="{BB962C8B-B14F-4D97-AF65-F5344CB8AC3E}">
        <p14:creationId xmlns:p14="http://schemas.microsoft.com/office/powerpoint/2010/main" val="16879358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459" t="3185" r="5976" b="8638"/>
          <a:stretch/>
        </p:blipFill>
        <p:spPr>
          <a:xfrm>
            <a:off x="-29882" y="-20472"/>
            <a:ext cx="12227184" cy="6898944"/>
          </a:xfrm>
          <a:prstGeom prst="rect">
            <a:avLst/>
          </a:prstGeom>
        </p:spPr>
      </p:pic>
      <p:cxnSp>
        <p:nvCxnSpPr>
          <p:cNvPr id="6" name="Straight Connector 5"/>
          <p:cNvCxnSpPr/>
          <p:nvPr/>
        </p:nvCxnSpPr>
        <p:spPr>
          <a:xfrm>
            <a:off x="7157545" y="3783724"/>
            <a:ext cx="2049517" cy="0"/>
          </a:xfrm>
          <a:prstGeom prst="line">
            <a:avLst/>
          </a:prstGeom>
          <a:ln w="3810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188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5000" fill="hold" nodeType="afterEffect">
                                  <p:stCondLst>
                                    <p:cond delay="0"/>
                                  </p:stCondLst>
                                  <p:childTnLst>
                                    <p:animEffect transition="out" filter="fade">
                                      <p:cBhvr>
                                        <p:cTn id="9" dur="1000" tmFilter="0, 0; .2, .5; .8, .5; 1, 0"/>
                                        <p:tgtEl>
                                          <p:spTgt spid="6"/>
                                        </p:tgtEl>
                                      </p:cBhvr>
                                    </p:animEffect>
                                    <p:animScale>
                                      <p:cBhvr>
                                        <p:cTn id="10" dur="5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Pause the SQL Server service	</a:t>
            </a:r>
          </a:p>
        </p:txBody>
      </p:sp>
      <p:sp>
        <p:nvSpPr>
          <p:cNvPr id="3" name="Content Placeholder 2"/>
          <p:cNvSpPr>
            <a:spLocks noGrp="1"/>
          </p:cNvSpPr>
          <p:nvPr>
            <p:ph idx="1"/>
          </p:nvPr>
        </p:nvSpPr>
        <p:spPr/>
        <p:txBody>
          <a:bodyPr>
            <a:normAutofit fontScale="55000" lnSpcReduction="20000"/>
          </a:bodyPr>
          <a:lstStyle/>
          <a:p>
            <a:r>
              <a:rPr lang="en-US" dirty="0"/>
              <a:t>Allows connected users to continue work</a:t>
            </a:r>
          </a:p>
          <a:p>
            <a:r>
              <a:rPr lang="en-US" dirty="0"/>
              <a:t>Prevents new connections</a:t>
            </a:r>
          </a:p>
          <a:p>
            <a:endParaRPr lang="en-US" dirty="0"/>
          </a:p>
          <a:p>
            <a:r>
              <a:rPr lang="en-US" dirty="0"/>
              <a:t>Error: 17142, Severity: 14, State: 0.</a:t>
            </a:r>
            <a:br>
              <a:rPr lang="en-US" dirty="0"/>
            </a:br>
            <a:r>
              <a:rPr lang="en-US" dirty="0"/>
              <a:t>SQL Server service has been paused. No new connections will be allowed. </a:t>
            </a:r>
            <a:br>
              <a:rPr lang="en-US" dirty="0"/>
            </a:br>
            <a:r>
              <a:rPr lang="en-US" dirty="0"/>
              <a:t>To resume the service, use SQL Computer Manager or the Services application in Control Panel.</a:t>
            </a:r>
          </a:p>
          <a:p>
            <a:r>
              <a:rPr lang="en-US" dirty="0"/>
              <a:t>Error: 18456, Severity: 14, State: 13.</a:t>
            </a:r>
            <a:br>
              <a:rPr lang="en-US" dirty="0"/>
            </a:br>
            <a:r>
              <a:rPr lang="en-US" dirty="0"/>
              <a:t>Login failed for user ''. Reason: SQL Server service is paused. </a:t>
            </a:r>
            <a:br>
              <a:rPr lang="en-US" dirty="0"/>
            </a:br>
            <a:r>
              <a:rPr lang="en-US" dirty="0"/>
              <a:t>No new connections can be accepted at this time. [CLIENT: &lt;local machine&gt;]</a:t>
            </a:r>
          </a:p>
          <a:p>
            <a:endParaRPr lang="en-US" dirty="0"/>
          </a:p>
          <a:p>
            <a:r>
              <a:rPr lang="en-US" dirty="0"/>
              <a:t>From Tom </a:t>
            </a:r>
            <a:r>
              <a:rPr lang="en-US" dirty="0" err="1"/>
              <a:t>LaRock</a:t>
            </a:r>
            <a:endParaRPr lang="en-US" dirty="0"/>
          </a:p>
          <a:p>
            <a:pPr lvl="1"/>
            <a:r>
              <a:rPr lang="en-US" dirty="0">
                <a:hlinkClick r:id="rId3"/>
              </a:rPr>
              <a:t>http://thomaslarock.com/2016/01/pause-sql-server-service-before-restarting/</a:t>
            </a:r>
            <a:endParaRPr lang="en-US" dirty="0"/>
          </a:p>
        </p:txBody>
      </p:sp>
    </p:spTree>
    <p:extLst>
      <p:ext uri="{BB962C8B-B14F-4D97-AF65-F5344CB8AC3E}">
        <p14:creationId xmlns:p14="http://schemas.microsoft.com/office/powerpoint/2010/main" val="3499633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Your turn! </a:t>
            </a:r>
          </a:p>
        </p:txBody>
      </p:sp>
      <p:sp>
        <p:nvSpPr>
          <p:cNvPr id="8" name="Content Placeholder 7"/>
          <p:cNvSpPr>
            <a:spLocks noGrp="1"/>
          </p:cNvSpPr>
          <p:nvPr>
            <p:ph idx="1"/>
          </p:nvPr>
        </p:nvSpPr>
        <p:spPr/>
        <p:txBody>
          <a:bodyPr/>
          <a:lstStyle/>
          <a:p>
            <a:r>
              <a:rPr lang="en-US" dirty="0"/>
              <a:t>What are your favorite shortcuts &amp; tricks?</a:t>
            </a:r>
          </a:p>
        </p:txBody>
      </p:sp>
    </p:spTree>
    <p:extLst>
      <p:ext uri="{BB962C8B-B14F-4D97-AF65-F5344CB8AC3E}">
        <p14:creationId xmlns:p14="http://schemas.microsoft.com/office/powerpoint/2010/main" val="1690309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53B4-D8CA-43CC-BED5-A42C924BE696}"/>
              </a:ext>
            </a:extLst>
          </p:cNvPr>
          <p:cNvSpPr>
            <a:spLocks noGrp="1"/>
          </p:cNvSpPr>
          <p:nvPr>
            <p:ph type="title"/>
          </p:nvPr>
        </p:nvSpPr>
        <p:spPr/>
        <p:txBody>
          <a:bodyPr/>
          <a:lstStyle/>
          <a:p>
            <a:r>
              <a:rPr lang="en-US" dirty="0"/>
              <a:t>Slides + more</a:t>
            </a:r>
          </a:p>
        </p:txBody>
      </p:sp>
      <p:pic>
        <p:nvPicPr>
          <p:cNvPr id="5" name="Content Placeholder 4">
            <a:extLst>
              <a:ext uri="{FF2B5EF4-FFF2-40B4-BE49-F238E27FC236}">
                <a16:creationId xmlns:a16="http://schemas.microsoft.com/office/drawing/2014/main" id="{A77227A2-264C-4696-B92D-3F7F7E82F6DC}"/>
              </a:ext>
            </a:extLst>
          </p:cNvPr>
          <p:cNvPicPr>
            <a:picLocks noGrp="1" noChangeAspect="1"/>
          </p:cNvPicPr>
          <p:nvPr>
            <p:ph idx="1"/>
          </p:nvPr>
        </p:nvPicPr>
        <p:blipFill>
          <a:blip r:embed="rId2"/>
          <a:stretch>
            <a:fillRect/>
          </a:stretch>
        </p:blipFill>
        <p:spPr>
          <a:xfrm>
            <a:off x="546101" y="1822133"/>
            <a:ext cx="1454150" cy="1454150"/>
          </a:xfrm>
        </p:spPr>
      </p:pic>
      <p:sp>
        <p:nvSpPr>
          <p:cNvPr id="6" name="TextBox 5">
            <a:extLst>
              <a:ext uri="{FF2B5EF4-FFF2-40B4-BE49-F238E27FC236}">
                <a16:creationId xmlns:a16="http://schemas.microsoft.com/office/drawing/2014/main" id="{278703CA-FAAC-4CDE-B9CC-2FB7E42ACA5F}"/>
              </a:ext>
            </a:extLst>
          </p:cNvPr>
          <p:cNvSpPr txBox="1"/>
          <p:nvPr/>
        </p:nvSpPr>
        <p:spPr>
          <a:xfrm>
            <a:off x="2079625" y="1995210"/>
            <a:ext cx="8978900" cy="1107996"/>
          </a:xfrm>
          <a:prstGeom prst="rect">
            <a:avLst/>
          </a:prstGeom>
          <a:noFill/>
        </p:spPr>
        <p:txBody>
          <a:bodyPr wrap="square" rtlCol="0">
            <a:spAutoFit/>
          </a:bodyPr>
          <a:lstStyle/>
          <a:p>
            <a:r>
              <a:rPr lang="en-US" sz="6600" dirty="0">
                <a:solidFill>
                  <a:schemeClr val="tx1">
                    <a:lumMod val="75000"/>
                    <a:lumOff val="25000"/>
                  </a:schemeClr>
                </a:solidFill>
              </a:rPr>
              <a:t>AMtwo.co/shortcuts-ppt</a:t>
            </a:r>
          </a:p>
        </p:txBody>
      </p:sp>
      <p:pic>
        <p:nvPicPr>
          <p:cNvPr id="7" name="Content Placeholder 3">
            <a:extLst>
              <a:ext uri="{FF2B5EF4-FFF2-40B4-BE49-F238E27FC236}">
                <a16:creationId xmlns:a16="http://schemas.microsoft.com/office/drawing/2014/main" id="{9837CADB-EAA9-4D43-924A-AFD55AF3152F}"/>
              </a:ext>
            </a:extLst>
          </p:cNvPr>
          <p:cNvPicPr>
            <a:picLocks noChangeAspect="1"/>
          </p:cNvPicPr>
          <p:nvPr/>
        </p:nvPicPr>
        <p:blipFill rotWithShape="1">
          <a:blip r:embed="rId3"/>
          <a:srcRect b="63237"/>
          <a:stretch/>
        </p:blipFill>
        <p:spPr>
          <a:xfrm>
            <a:off x="254000" y="3536750"/>
            <a:ext cx="11684000" cy="3321250"/>
          </a:xfrm>
          <a:prstGeom prst="rect">
            <a:avLst/>
          </a:prstGeom>
        </p:spPr>
      </p:pic>
    </p:spTree>
    <p:extLst>
      <p:ext uri="{BB962C8B-B14F-4D97-AF65-F5344CB8AC3E}">
        <p14:creationId xmlns:p14="http://schemas.microsoft.com/office/powerpoint/2010/main" val="3244672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4" name="Title 3"/>
          <p:cNvSpPr>
            <a:spLocks noGrp="1"/>
          </p:cNvSpPr>
          <p:nvPr>
            <p:ph type="title"/>
          </p:nvPr>
        </p:nvSpPr>
        <p:spPr/>
        <p:txBody>
          <a:bodyPr>
            <a:normAutofit/>
          </a:bodyPr>
          <a:lstStyle/>
          <a:p>
            <a:r>
              <a:rPr lang="en-US" dirty="0"/>
              <a:t>Questions?</a:t>
            </a:r>
          </a:p>
        </p:txBody>
      </p:sp>
      <p:sp>
        <p:nvSpPr>
          <p:cNvPr id="3" name="Text Placeholder 2"/>
          <p:cNvSpPr>
            <a:spLocks noGrp="1"/>
          </p:cNvSpPr>
          <p:nvPr>
            <p:ph type="body" idx="12"/>
          </p:nvPr>
        </p:nvSpPr>
        <p:spPr/>
        <p:txBody>
          <a:bodyPr/>
          <a:lstStyle/>
          <a:p>
            <a:endParaRPr lang="en-US"/>
          </a:p>
        </p:txBody>
      </p:sp>
    </p:spTree>
    <p:extLst>
      <p:ext uri="{BB962C8B-B14F-4D97-AF65-F5344CB8AC3E}">
        <p14:creationId xmlns:p14="http://schemas.microsoft.com/office/powerpoint/2010/main" val="4091224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Resources</a:t>
            </a:r>
          </a:p>
        </p:txBody>
      </p:sp>
      <p:sp>
        <p:nvSpPr>
          <p:cNvPr id="5" name="Content Placeholder 4">
            <a:extLst>
              <a:ext uri="{FF2B5EF4-FFF2-40B4-BE49-F238E27FC236}">
                <a16:creationId xmlns:a16="http://schemas.microsoft.com/office/drawing/2014/main" id="{0417F75D-A558-4437-AC5D-A5C58E83AD47}"/>
              </a:ext>
            </a:extLst>
          </p:cNvPr>
          <p:cNvSpPr>
            <a:spLocks noGrp="1"/>
          </p:cNvSpPr>
          <p:nvPr>
            <p:ph idx="1"/>
          </p:nvPr>
        </p:nvSpPr>
        <p:spPr/>
        <p:txBody>
          <a:bodyPr>
            <a:normAutofit fontScale="55000" lnSpcReduction="20000"/>
          </a:bodyPr>
          <a:lstStyle/>
          <a:p>
            <a:r>
              <a:rPr lang="en-US" sz="4000" dirty="0">
                <a:solidFill>
                  <a:schemeClr val="tx1">
                    <a:lumMod val="75000"/>
                    <a:lumOff val="25000"/>
                  </a:schemeClr>
                </a:solidFill>
              </a:rPr>
              <a:t>Blog posts about these tips</a:t>
            </a:r>
          </a:p>
          <a:p>
            <a:pPr lvl="1"/>
            <a:r>
              <a:rPr lang="en-US" sz="3600" dirty="0">
                <a:solidFill>
                  <a:schemeClr val="tx1">
                    <a:lumMod val="75000"/>
                    <a:lumOff val="25000"/>
                  </a:schemeClr>
                </a:solidFill>
                <a:hlinkClick r:id="rId2"/>
              </a:rPr>
              <a:t>AMtwo.co/shortcuts</a:t>
            </a:r>
            <a:endParaRPr lang="en-US" sz="3600" dirty="0">
              <a:hlinkClick r:id="rId3"/>
            </a:endParaRPr>
          </a:p>
          <a:p>
            <a:r>
              <a:rPr lang="en-US" sz="4000" dirty="0">
                <a:solidFill>
                  <a:schemeClr val="tx1">
                    <a:lumMod val="75000"/>
                    <a:lumOff val="25000"/>
                  </a:schemeClr>
                </a:solidFill>
              </a:rPr>
              <a:t>These slides + cheat sheet</a:t>
            </a:r>
          </a:p>
          <a:p>
            <a:pPr lvl="1"/>
            <a:r>
              <a:rPr lang="en-US" sz="3600" dirty="0">
                <a:solidFill>
                  <a:schemeClr val="tx1">
                    <a:lumMod val="75000"/>
                    <a:lumOff val="25000"/>
                  </a:schemeClr>
                </a:solidFill>
                <a:hlinkClick r:id="rId4"/>
              </a:rPr>
              <a:t>AMtwo.co/shortcuts-ppt</a:t>
            </a:r>
            <a:endParaRPr lang="en-US" sz="3600" dirty="0">
              <a:hlinkClick r:id="rId3"/>
            </a:endParaRPr>
          </a:p>
          <a:p>
            <a:r>
              <a:rPr lang="en-US" sz="4000" dirty="0">
                <a:solidFill>
                  <a:schemeClr val="tx1">
                    <a:lumMod val="75000"/>
                    <a:lumOff val="25000"/>
                  </a:schemeClr>
                </a:solidFill>
              </a:rPr>
              <a:t>SSMS Keymap for SQL Ops Studio</a:t>
            </a:r>
          </a:p>
          <a:p>
            <a:pPr lvl="1"/>
            <a:r>
              <a:rPr lang="en-US" sz="3600" dirty="0">
                <a:solidFill>
                  <a:schemeClr val="tx1">
                    <a:lumMod val="75000"/>
                    <a:lumOff val="25000"/>
                  </a:schemeClr>
                </a:solidFill>
                <a:hlinkClick r:id="rId5"/>
              </a:rPr>
              <a:t>github.com/</a:t>
            </a:r>
            <a:r>
              <a:rPr lang="en-US" sz="3600" dirty="0" err="1">
                <a:solidFill>
                  <a:schemeClr val="tx1">
                    <a:lumMod val="75000"/>
                    <a:lumOff val="25000"/>
                  </a:schemeClr>
                </a:solidFill>
                <a:hlinkClick r:id="rId5"/>
              </a:rPr>
              <a:t>kevcunnane</a:t>
            </a:r>
            <a:r>
              <a:rPr lang="en-US" sz="3600" dirty="0">
                <a:solidFill>
                  <a:schemeClr val="tx1">
                    <a:lumMod val="75000"/>
                    <a:lumOff val="25000"/>
                  </a:schemeClr>
                </a:solidFill>
                <a:hlinkClick r:id="rId5"/>
              </a:rPr>
              <a:t>/</a:t>
            </a:r>
            <a:r>
              <a:rPr lang="en-US" sz="3600" dirty="0" err="1">
                <a:solidFill>
                  <a:schemeClr val="tx1">
                    <a:lumMod val="75000"/>
                    <a:lumOff val="25000"/>
                  </a:schemeClr>
                </a:solidFill>
                <a:hlinkClick r:id="rId5"/>
              </a:rPr>
              <a:t>ssmskeymap</a:t>
            </a:r>
            <a:r>
              <a:rPr lang="en-US" sz="3600" dirty="0">
                <a:solidFill>
                  <a:schemeClr val="tx1">
                    <a:lumMod val="75000"/>
                    <a:lumOff val="25000"/>
                  </a:schemeClr>
                </a:solidFill>
              </a:rPr>
              <a:t> </a:t>
            </a:r>
          </a:p>
          <a:p>
            <a:r>
              <a:rPr lang="en-US" sz="4000" dirty="0">
                <a:solidFill>
                  <a:schemeClr val="tx1">
                    <a:lumMod val="75000"/>
                    <a:lumOff val="25000"/>
                  </a:schemeClr>
                </a:solidFill>
              </a:rPr>
              <a:t>Additional information referenced in slides</a:t>
            </a:r>
          </a:p>
          <a:p>
            <a:pPr lvl="1"/>
            <a:r>
              <a:rPr lang="en-US" sz="3600" dirty="0">
                <a:hlinkClick r:id="rId3"/>
              </a:rPr>
              <a:t>AMtwo.co/</a:t>
            </a:r>
            <a:r>
              <a:rPr lang="en-US" sz="3600" dirty="0" err="1">
                <a:hlinkClick r:id="rId3"/>
              </a:rPr>
              <a:t>RemapSSMS</a:t>
            </a:r>
            <a:endParaRPr lang="en-US" sz="3600" dirty="0"/>
          </a:p>
          <a:p>
            <a:pPr lvl="1"/>
            <a:r>
              <a:rPr lang="en-US" sz="3600" dirty="0">
                <a:hlinkClick r:id="rId6"/>
              </a:rPr>
              <a:t>go.am2.co/</a:t>
            </a:r>
            <a:r>
              <a:rPr lang="en-US" sz="3600" dirty="0" err="1">
                <a:hlinkClick r:id="rId6"/>
              </a:rPr>
              <a:t>MagicGuids</a:t>
            </a:r>
            <a:endParaRPr lang="en-US" sz="4000" dirty="0"/>
          </a:p>
          <a:p>
            <a:pPr lvl="1"/>
            <a:r>
              <a:rPr lang="en-US" sz="3600" dirty="0">
                <a:hlinkClick r:id="rId7"/>
              </a:rPr>
              <a:t>davidklee.net/2015/11/30/summon-blue-screens-of-death-for-testing-purposes-only-of-course/</a:t>
            </a:r>
            <a:endParaRPr lang="en-US" sz="3600" dirty="0"/>
          </a:p>
          <a:p>
            <a:pPr lvl="1"/>
            <a:r>
              <a:rPr lang="en-US" sz="3600" dirty="0">
                <a:hlinkClick r:id="rId8"/>
              </a:rPr>
              <a:t>thomaslarock.com/2016/01/pause-</a:t>
            </a:r>
            <a:r>
              <a:rPr lang="en-US" sz="3600" dirty="0" err="1">
                <a:hlinkClick r:id="rId8"/>
              </a:rPr>
              <a:t>sql</a:t>
            </a:r>
            <a:r>
              <a:rPr lang="en-US" sz="3600" dirty="0">
                <a:hlinkClick r:id="rId8"/>
              </a:rPr>
              <a:t>-server-service-before-restarting/</a:t>
            </a:r>
            <a:endParaRPr lang="en-US" sz="4000" dirty="0"/>
          </a:p>
          <a:p>
            <a:endParaRPr lang="en-US" dirty="0"/>
          </a:p>
        </p:txBody>
      </p:sp>
    </p:spTree>
    <p:extLst>
      <p:ext uri="{BB962C8B-B14F-4D97-AF65-F5344CB8AC3E}">
        <p14:creationId xmlns:p14="http://schemas.microsoft.com/office/powerpoint/2010/main" val="4121596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uses Twitter?</a:t>
            </a:r>
          </a:p>
        </p:txBody>
      </p:sp>
      <p:sp>
        <p:nvSpPr>
          <p:cNvPr id="3" name="Content Placeholder 2"/>
          <p:cNvSpPr>
            <a:spLocks noGrp="1"/>
          </p:cNvSpPr>
          <p:nvPr>
            <p:ph idx="1"/>
          </p:nvPr>
        </p:nvSpPr>
        <p:spPr/>
        <p:txBody>
          <a:bodyPr/>
          <a:lstStyle/>
          <a:p>
            <a:r>
              <a:rPr lang="en-US" dirty="0"/>
              <a:t>Where the SQL Community hangs out</a:t>
            </a:r>
          </a:p>
          <a:p>
            <a:r>
              <a:rPr lang="en-US" dirty="0"/>
              <a:t>#</a:t>
            </a:r>
            <a:r>
              <a:rPr lang="en-US" dirty="0" err="1"/>
              <a:t>sqlhelp</a:t>
            </a:r>
            <a:r>
              <a:rPr lang="en-US" dirty="0"/>
              <a:t> </a:t>
            </a:r>
          </a:p>
          <a:p>
            <a:pPr lvl="1"/>
            <a:r>
              <a:rPr lang="en-US" dirty="0"/>
              <a:t>Free real-time help</a:t>
            </a:r>
          </a:p>
          <a:p>
            <a:endParaRPr lang="en-US" dirty="0"/>
          </a:p>
        </p:txBody>
      </p:sp>
      <p:pic>
        <p:nvPicPr>
          <p:cNvPr id="1026" name="Picture 2" descr="https://upload.wikimedia.org/wikipedia/en/thumb/9/9f/Twitter_bird_logo_2012.svg/1259px-Twitter_bird_logo_2012.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688" y="2779292"/>
            <a:ext cx="3693463" cy="300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73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uses Slack?</a:t>
            </a:r>
          </a:p>
        </p:txBody>
      </p:sp>
      <p:sp>
        <p:nvSpPr>
          <p:cNvPr id="3" name="Content Placeholder 2"/>
          <p:cNvSpPr>
            <a:spLocks noGrp="1"/>
          </p:cNvSpPr>
          <p:nvPr>
            <p:ph idx="1"/>
          </p:nvPr>
        </p:nvSpPr>
        <p:spPr/>
        <p:txBody>
          <a:bodyPr/>
          <a:lstStyle/>
          <a:p>
            <a:r>
              <a:rPr lang="en-US" dirty="0"/>
              <a:t>If </a:t>
            </a:r>
            <a:r>
              <a:rPr lang="en-US" dirty="0" err="1"/>
              <a:t>nvarchar</a:t>
            </a:r>
            <a:r>
              <a:rPr lang="en-US" dirty="0"/>
              <a:t>(140) isn’t enough</a:t>
            </a:r>
          </a:p>
          <a:p>
            <a:r>
              <a:rPr lang="en-US" dirty="0"/>
              <a:t>#</a:t>
            </a:r>
            <a:r>
              <a:rPr lang="en-US" dirty="0" err="1"/>
              <a:t>sqlhelp</a:t>
            </a:r>
            <a:r>
              <a:rPr lang="en-US" dirty="0"/>
              <a:t> #</a:t>
            </a:r>
            <a:r>
              <a:rPr lang="en-US" dirty="0" err="1"/>
              <a:t>powershellhelp</a:t>
            </a:r>
            <a:r>
              <a:rPr lang="en-US" dirty="0"/>
              <a:t> </a:t>
            </a:r>
            <a:r>
              <a:rPr lang="en-US" b="1" dirty="0">
                <a:solidFill>
                  <a:schemeClr val="accent5"/>
                </a:solidFill>
                <a:latin typeface="Segoe UI Semibold" panose="020B0702040204020203" pitchFamily="34" charset="0"/>
                <a:cs typeface="Segoe UI Semibold" panose="020B0702040204020203" pitchFamily="34" charset="0"/>
              </a:rPr>
              <a:t>#</a:t>
            </a:r>
            <a:r>
              <a:rPr lang="en-US" b="1" dirty="0" err="1">
                <a:solidFill>
                  <a:schemeClr val="accent5"/>
                </a:solidFill>
                <a:latin typeface="Segoe UI Semibold" panose="020B0702040204020203" pitchFamily="34" charset="0"/>
                <a:cs typeface="Segoe UI Semibold" panose="020B0702040204020203" pitchFamily="34" charset="0"/>
              </a:rPr>
              <a:t>dbafundamentals</a:t>
            </a:r>
            <a:endParaRPr lang="en-US" b="1" dirty="0">
              <a:solidFill>
                <a:schemeClr val="accent5"/>
              </a:solidFill>
              <a:latin typeface="Segoe UI Semibold" panose="020B0702040204020203" pitchFamily="34" charset="0"/>
              <a:cs typeface="Segoe UI Semibold" panose="020B0702040204020203" pitchFamily="34" charset="0"/>
            </a:endParaRPr>
          </a:p>
          <a:p>
            <a:r>
              <a:rPr lang="en-US" dirty="0">
                <a:hlinkClick r:id="rId3"/>
              </a:rPr>
              <a:t>http://</a:t>
            </a:r>
            <a:r>
              <a:rPr lang="en-US" dirty="0">
                <a:hlinkClick r:id="rId4" action="ppaction://hlinkfile"/>
              </a:rPr>
              <a:t>SQLslack.com</a:t>
            </a:r>
            <a:r>
              <a:rPr lang="en-US" dirty="0"/>
              <a:t> for details</a:t>
            </a:r>
          </a:p>
          <a:p>
            <a:endParaRPr lang="en-US" dirty="0"/>
          </a:p>
        </p:txBody>
      </p:sp>
      <p:pic>
        <p:nvPicPr>
          <p:cNvPr id="2052" name="Picture 4" descr="http://kpcbweb2.s3.amazonaws.com/companies/542/logo/original/slack-logo_large.png?1415320446"/>
          <p:cNvPicPr>
            <a:picLocks noChangeAspect="1" noChangeArrowheads="1"/>
          </p:cNvPicPr>
          <p:nvPr/>
        </p:nvPicPr>
        <p:blipFill rotWithShape="1">
          <a:blip r:embed="rId5">
            <a:extLst>
              <a:ext uri="{28A0092B-C50C-407E-A947-70E740481C1C}">
                <a14:useLocalDpi xmlns:a14="http://schemas.microsoft.com/office/drawing/2010/main" val="0"/>
              </a:ext>
            </a:extLst>
          </a:blip>
          <a:srcRect t="17295" b="15231"/>
          <a:stretch/>
        </p:blipFill>
        <p:spPr bwMode="auto">
          <a:xfrm>
            <a:off x="1593181" y="3856119"/>
            <a:ext cx="9310437" cy="24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407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3005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639CFBDD-0039-4FC3-8014-C7329DF87185}" vid="{0EB676A9-DF0C-4F43-BB55-4C597466CA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~Presentation_template_2017</Template>
  <TotalTime>40910</TotalTime>
  <Words>1930</Words>
  <Application>Microsoft Office PowerPoint</Application>
  <PresentationFormat>Widescreen</PresentationFormat>
  <Paragraphs>362</Paragraphs>
  <Slides>69</Slides>
  <Notes>44</Notes>
  <HiddenSlides>3</HiddenSlides>
  <MMClips>10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69</vt:i4>
      </vt:variant>
    </vt:vector>
  </HeadingPairs>
  <TitlesOfParts>
    <vt:vector size="82" baseType="lpstr">
      <vt:lpstr>Arial</vt:lpstr>
      <vt:lpstr>Calibri</vt:lpstr>
      <vt:lpstr>Calibri Light</vt:lpstr>
      <vt:lpstr>Consolas</vt:lpstr>
      <vt:lpstr>Segoe UI Light</vt:lpstr>
      <vt:lpstr>Segoe UI Semibold</vt:lpstr>
      <vt:lpstr>Ubuntu</vt:lpstr>
      <vt:lpstr>Ubuntu Light</vt:lpstr>
      <vt:lpstr>Ubuntu Medium</vt:lpstr>
      <vt:lpstr>Wingdings</vt:lpstr>
      <vt:lpstr>Wingdings 2</vt:lpstr>
      <vt:lpstr>WidescreenPres</vt:lpstr>
      <vt:lpstr>Office Theme</vt:lpstr>
      <vt:lpstr>Shortcuts from an Impatient DBA</vt:lpstr>
      <vt:lpstr>PowerPoint Presentation</vt:lpstr>
      <vt:lpstr>PowerPoint Presentation</vt:lpstr>
      <vt:lpstr>Andy Mallon</vt:lpstr>
      <vt:lpstr>PowerPoint Presentation</vt:lpstr>
      <vt:lpstr>Contact Andy</vt:lpstr>
      <vt:lpstr>Who uses Twitter?</vt:lpstr>
      <vt:lpstr>Who uses Slack?</vt:lpstr>
      <vt:lpstr>Session Feedback</vt:lpstr>
      <vt:lpstr>I'm also gonna need you to go ahead  and silence your mobile phones</vt:lpstr>
      <vt:lpstr>Why are we here?</vt:lpstr>
      <vt:lpstr>Agenda</vt:lpstr>
      <vt:lpstr>PowerPoint Presentation</vt:lpstr>
      <vt:lpstr>SSMS keyboard shortcuts</vt:lpstr>
      <vt:lpstr>SSMS Keyboard shortcuts</vt:lpstr>
      <vt:lpstr>PowerPoint Presentation</vt:lpstr>
      <vt:lpstr>More SSMS Keyboard shortcuts</vt:lpstr>
      <vt:lpstr>CTRL + SHIFT + V</vt:lpstr>
      <vt:lpstr>CTRL + ]</vt:lpstr>
      <vt:lpstr>CTRL + SHIFT + M</vt:lpstr>
      <vt:lpstr>SSMS Query Shortcuts</vt:lpstr>
      <vt:lpstr>SSMS Query Shortcuts</vt:lpstr>
      <vt:lpstr>ALT + SHIFT + Arrow ALT + DRAG</vt:lpstr>
      <vt:lpstr>ALT + SHIFT + Arrow …In Microsoft Word</vt:lpstr>
      <vt:lpstr>SSMS shortcuts &amp; tricks</vt:lpstr>
      <vt:lpstr>Remapping SSMS Shortcuts</vt:lpstr>
      <vt:lpstr>SSMS has a web browser built-in</vt:lpstr>
      <vt:lpstr>Management Studio Drag</vt:lpstr>
      <vt:lpstr>All the columns</vt:lpstr>
      <vt:lpstr>Comment out your comments</vt:lpstr>
      <vt:lpstr>Wild about wildcards</vt:lpstr>
      <vt:lpstr>Execute code as a different user</vt:lpstr>
      <vt:lpstr>Results as separate tab</vt:lpstr>
      <vt:lpstr>Results as separate tab</vt:lpstr>
      <vt:lpstr>Include query in result set</vt:lpstr>
      <vt:lpstr>Include query in result set</vt:lpstr>
      <vt:lpstr>Line numbers in SSMS</vt:lpstr>
      <vt:lpstr>Line numbers in SSMS</vt:lpstr>
      <vt:lpstr>Scroll bar “map mode”</vt:lpstr>
      <vt:lpstr>Save changes to the following items?</vt:lpstr>
      <vt:lpstr>Don’t bother saving</vt:lpstr>
      <vt:lpstr>GO</vt:lpstr>
      <vt:lpstr>GO have some fun</vt:lpstr>
      <vt:lpstr>How to find the Service Account</vt:lpstr>
      <vt:lpstr>What about Azure Data Studio?</vt:lpstr>
      <vt:lpstr>Azure Data Studio shortcuts</vt:lpstr>
      <vt:lpstr>Woo hoo! They’re the same!</vt:lpstr>
      <vt:lpstr>WTF? All new shortcuts??!!</vt:lpstr>
      <vt:lpstr>SSMS Keymap</vt:lpstr>
      <vt:lpstr>PowerPoint Presentation</vt:lpstr>
      <vt:lpstr>Windows keyboard shortcuts</vt:lpstr>
      <vt:lpstr>Windows Shortcuts</vt:lpstr>
      <vt:lpstr>Win + [Arrow keys]</vt:lpstr>
      <vt:lpstr>Virtual Desktops (Windows 10)</vt:lpstr>
      <vt:lpstr>Windows shortcuts &amp; tricks</vt:lpstr>
      <vt:lpstr>Shortcut to a better Control Panel</vt:lpstr>
      <vt:lpstr>Shortcut to a better Control Panel</vt:lpstr>
      <vt:lpstr>Run as (a) different user</vt:lpstr>
      <vt:lpstr>Powershell: Enter-PsSession</vt:lpstr>
      <vt:lpstr>Is Lock Pages In Memory enabled?</vt:lpstr>
      <vt:lpstr>Is Lock Pages In Memory enabled?</vt:lpstr>
      <vt:lpstr>Is Lock Pages In Memory enabled?</vt:lpstr>
      <vt:lpstr>Blue Screen on Demand</vt:lpstr>
      <vt:lpstr>PowerPoint Presentation</vt:lpstr>
      <vt:lpstr>Pause the SQL Server service </vt:lpstr>
      <vt:lpstr>Your turn! </vt:lpstr>
      <vt:lpstr>Slides + more</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Shortcuts from an Impatient DBA</dc:title>
  <dc:creator>Andy Mallon</dc:creator>
  <cp:lastModifiedBy>Andy Mallon</cp:lastModifiedBy>
  <cp:revision>153</cp:revision>
  <dcterms:created xsi:type="dcterms:W3CDTF">2015-05-02T15:20:16Z</dcterms:created>
  <dcterms:modified xsi:type="dcterms:W3CDTF">2018-10-12T02:02:58Z</dcterms:modified>
</cp:coreProperties>
</file>